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431" r:id="rId3"/>
    <p:sldId id="402" r:id="rId4"/>
    <p:sldId id="403" r:id="rId5"/>
    <p:sldId id="404" r:id="rId6"/>
    <p:sldId id="405" r:id="rId7"/>
    <p:sldId id="406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396" r:id="rId17"/>
    <p:sldId id="395" r:id="rId18"/>
    <p:sldId id="418" r:id="rId19"/>
    <p:sldId id="275" r:id="rId20"/>
    <p:sldId id="417" r:id="rId21"/>
    <p:sldId id="420" r:id="rId22"/>
    <p:sldId id="422" r:id="rId23"/>
    <p:sldId id="421" r:id="rId24"/>
    <p:sldId id="274" r:id="rId25"/>
    <p:sldId id="423" r:id="rId26"/>
    <p:sldId id="424" r:id="rId27"/>
    <p:sldId id="425" r:id="rId28"/>
    <p:sldId id="426" r:id="rId29"/>
    <p:sldId id="427" r:id="rId30"/>
    <p:sldId id="428" r:id="rId31"/>
    <p:sldId id="429" r:id="rId32"/>
    <p:sldId id="430" r:id="rId33"/>
    <p:sldId id="457" r:id="rId34"/>
    <p:sldId id="458" r:id="rId35"/>
    <p:sldId id="434" r:id="rId36"/>
    <p:sldId id="435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447" r:id="rId49"/>
    <p:sldId id="450" r:id="rId50"/>
    <p:sldId id="451" r:id="rId51"/>
    <p:sldId id="452" r:id="rId52"/>
    <p:sldId id="453" r:id="rId53"/>
    <p:sldId id="454" r:id="rId54"/>
    <p:sldId id="455" r:id="rId55"/>
    <p:sldId id="45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B4E7"/>
    <a:srgbClr val="C91317"/>
    <a:srgbClr val="2B2B2B"/>
    <a:srgbClr val="9E2E5A"/>
    <a:srgbClr val="D4641A"/>
    <a:srgbClr val="1573B6"/>
    <a:srgbClr val="243A9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4F220-AF73-4078-84CE-F23DDAEA263F}" v="9" dt="2026-02-17T10:46:08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5" autoAdjust="0"/>
    <p:restoredTop sz="83102" autoAdjust="0"/>
  </p:normalViewPr>
  <p:slideViewPr>
    <p:cSldViewPr snapToGrid="0">
      <p:cViewPr varScale="1">
        <p:scale>
          <a:sx n="93" d="100"/>
          <a:sy n="93" d="100"/>
        </p:scale>
        <p:origin x="18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4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STI Enric" userId="c8752b67-454b-409f-8df6-3d0bb56795ed" providerId="ADAL" clId="{5ED92142-8C50-464E-864E-C4148E635DA6}"/>
    <pc:docChg chg="modSld">
      <pc:chgData name="PRESTI Enric" userId="c8752b67-454b-409f-8df6-3d0bb56795ed" providerId="ADAL" clId="{5ED92142-8C50-464E-864E-C4148E635DA6}" dt="2026-02-17T10:46:44.189" v="11" actId="1076"/>
      <pc:docMkLst>
        <pc:docMk/>
      </pc:docMkLst>
      <pc:sldChg chg="modSp modAnim">
        <pc:chgData name="PRESTI Enric" userId="c8752b67-454b-409f-8df6-3d0bb56795ed" providerId="ADAL" clId="{5ED92142-8C50-464E-864E-C4148E635DA6}" dt="2026-02-17T09:29:30.491" v="0" actId="15"/>
        <pc:sldMkLst>
          <pc:docMk/>
          <pc:sldMk cId="1227201592" sldId="405"/>
        </pc:sldMkLst>
        <pc:spChg chg="mod">
          <ac:chgData name="PRESTI Enric" userId="c8752b67-454b-409f-8df6-3d0bb56795ed" providerId="ADAL" clId="{5ED92142-8C50-464E-864E-C4148E635DA6}" dt="2026-02-17T09:29:30.491" v="0" actId="15"/>
          <ac:spMkLst>
            <pc:docMk/>
            <pc:sldMk cId="1227201592" sldId="405"/>
            <ac:spMk id="2" creationId="{39219462-68A4-4F2E-941A-08B1FA682C20}"/>
          </ac:spMkLst>
        </pc:spChg>
      </pc:sldChg>
      <pc:sldChg chg="modSp modAnim">
        <pc:chgData name="PRESTI Enric" userId="c8752b67-454b-409f-8df6-3d0bb56795ed" providerId="ADAL" clId="{5ED92142-8C50-464E-864E-C4148E635DA6}" dt="2026-02-17T10:19:24.507" v="5"/>
        <pc:sldMkLst>
          <pc:docMk/>
          <pc:sldMk cId="3622945462" sldId="408"/>
        </pc:sldMkLst>
        <pc:spChg chg="mod">
          <ac:chgData name="PRESTI Enric" userId="c8752b67-454b-409f-8df6-3d0bb56795ed" providerId="ADAL" clId="{5ED92142-8C50-464E-864E-C4148E635DA6}" dt="2026-02-17T10:19:21.440" v="3" actId="20577"/>
          <ac:spMkLst>
            <pc:docMk/>
            <pc:sldMk cId="3622945462" sldId="408"/>
            <ac:spMk id="2" creationId="{367B8E57-4C58-471B-99E6-D0AA02C8D58E}"/>
          </ac:spMkLst>
        </pc:spChg>
      </pc:sldChg>
      <pc:sldChg chg="modSp">
        <pc:chgData name="PRESTI Enric" userId="c8752b67-454b-409f-8df6-3d0bb56795ed" providerId="ADAL" clId="{5ED92142-8C50-464E-864E-C4148E635DA6}" dt="2026-02-17T10:44:20.127" v="7" actId="1076"/>
        <pc:sldMkLst>
          <pc:docMk/>
          <pc:sldMk cId="2771078338" sldId="409"/>
        </pc:sldMkLst>
        <pc:picChg chg="mod">
          <ac:chgData name="PRESTI Enric" userId="c8752b67-454b-409f-8df6-3d0bb56795ed" providerId="ADAL" clId="{5ED92142-8C50-464E-864E-C4148E635DA6}" dt="2026-02-17T10:44:20.127" v="7" actId="1076"/>
          <ac:picMkLst>
            <pc:docMk/>
            <pc:sldMk cId="2771078338" sldId="409"/>
            <ac:picMk id="5" creationId="{3FB407D2-1FFE-4D77-9452-0D54E322E310}"/>
          </ac:picMkLst>
        </pc:picChg>
      </pc:sldChg>
      <pc:sldChg chg="modSp mod">
        <pc:chgData name="PRESTI Enric" userId="c8752b67-454b-409f-8df6-3d0bb56795ed" providerId="ADAL" clId="{5ED92142-8C50-464E-864E-C4148E635DA6}" dt="2026-02-17T10:44:24.507" v="8" actId="1076"/>
        <pc:sldMkLst>
          <pc:docMk/>
          <pc:sldMk cId="2777989589" sldId="411"/>
        </pc:sldMkLst>
        <pc:picChg chg="mod">
          <ac:chgData name="PRESTI Enric" userId="c8752b67-454b-409f-8df6-3d0bb56795ed" providerId="ADAL" clId="{5ED92142-8C50-464E-864E-C4148E635DA6}" dt="2026-02-17T10:44:24.507" v="8" actId="1076"/>
          <ac:picMkLst>
            <pc:docMk/>
            <pc:sldMk cId="2777989589" sldId="411"/>
            <ac:picMk id="8" creationId="{782EE616-0A48-4B6B-84CC-F771ED5A2EA3}"/>
          </ac:picMkLst>
        </pc:picChg>
      </pc:sldChg>
      <pc:sldChg chg="modSp mod">
        <pc:chgData name="PRESTI Enric" userId="c8752b67-454b-409f-8df6-3d0bb56795ed" providerId="ADAL" clId="{5ED92142-8C50-464E-864E-C4148E635DA6}" dt="2026-02-17T10:45:17.168" v="9" actId="1076"/>
        <pc:sldMkLst>
          <pc:docMk/>
          <pc:sldMk cId="2597594589" sldId="413"/>
        </pc:sldMkLst>
        <pc:picChg chg="mod">
          <ac:chgData name="PRESTI Enric" userId="c8752b67-454b-409f-8df6-3d0bb56795ed" providerId="ADAL" clId="{5ED92142-8C50-464E-864E-C4148E635DA6}" dt="2026-02-17T10:45:17.168" v="9" actId="1076"/>
          <ac:picMkLst>
            <pc:docMk/>
            <pc:sldMk cId="2597594589" sldId="413"/>
            <ac:picMk id="6" creationId="{B8EDD1ED-3D5D-41E3-8501-8FB1B76322D0}"/>
          </ac:picMkLst>
        </pc:picChg>
      </pc:sldChg>
      <pc:sldChg chg="modSp mod">
        <pc:chgData name="PRESTI Enric" userId="c8752b67-454b-409f-8df6-3d0bb56795ed" providerId="ADAL" clId="{5ED92142-8C50-464E-864E-C4148E635DA6}" dt="2026-02-17T10:46:44.189" v="11" actId="1076"/>
        <pc:sldMkLst>
          <pc:docMk/>
          <pc:sldMk cId="4115841178" sldId="417"/>
        </pc:sldMkLst>
        <pc:picChg chg="mod">
          <ac:chgData name="PRESTI Enric" userId="c8752b67-454b-409f-8df6-3d0bb56795ed" providerId="ADAL" clId="{5ED92142-8C50-464E-864E-C4148E635DA6}" dt="2026-02-17T10:46:44.189" v="11" actId="1076"/>
          <ac:picMkLst>
            <pc:docMk/>
            <pc:sldMk cId="4115841178" sldId="417"/>
            <ac:picMk id="8" creationId="{4364F5DC-F546-43EB-9C9F-FD9309FAB42B}"/>
          </ac:picMkLst>
        </pc:picChg>
      </pc:sldChg>
      <pc:sldChg chg="modSp">
        <pc:chgData name="PRESTI Enric" userId="c8752b67-454b-409f-8df6-3d0bb56795ed" providerId="ADAL" clId="{5ED92142-8C50-464E-864E-C4148E635DA6}" dt="2026-02-17T10:46:08.937" v="10" actId="1076"/>
        <pc:sldMkLst>
          <pc:docMk/>
          <pc:sldMk cId="1772095704" sldId="418"/>
        </pc:sldMkLst>
        <pc:picChg chg="mod">
          <ac:chgData name="PRESTI Enric" userId="c8752b67-454b-409f-8df6-3d0bb56795ed" providerId="ADAL" clId="{5ED92142-8C50-464E-864E-C4148E635DA6}" dt="2026-02-17T10:46:08.937" v="10" actId="1076"/>
          <ac:picMkLst>
            <pc:docMk/>
            <pc:sldMk cId="1772095704" sldId="418"/>
            <ac:picMk id="2050" creationId="{7D35A0A1-B5A2-4EA3-8E71-1A506E75D4D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234FA-C76A-4DF4-B4C4-24793677F919}" type="doc">
      <dgm:prSet loTypeId="urn:microsoft.com/office/officeart/2005/8/layout/cycle6" loCatId="cycle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fr-BE"/>
        </a:p>
      </dgm:t>
    </dgm:pt>
    <dgm:pt modelId="{9AD20962-5BA4-410C-B29A-F2E80C042123}">
      <dgm:prSet phldrT="[Texte]"/>
      <dgm:spPr/>
      <dgm:t>
        <a:bodyPr/>
        <a:lstStyle/>
        <a:p>
          <a:r>
            <a:rPr lang="fr-FR"/>
            <a:t>Correctes</a:t>
          </a:r>
          <a:endParaRPr lang="fr-BE" dirty="0"/>
        </a:p>
      </dgm:t>
    </dgm:pt>
    <dgm:pt modelId="{958E30BA-AAC8-421E-AD62-618744AEE83B}" type="parTrans" cxnId="{869B399D-67A3-4F95-9533-F06D8F4AA54B}">
      <dgm:prSet/>
      <dgm:spPr/>
      <dgm:t>
        <a:bodyPr/>
        <a:lstStyle/>
        <a:p>
          <a:endParaRPr lang="fr-BE"/>
        </a:p>
      </dgm:t>
    </dgm:pt>
    <dgm:pt modelId="{F61291CE-7A23-44ED-9656-2A8CB0FC66E1}" type="sibTrans" cxnId="{869B399D-67A3-4F95-9533-F06D8F4AA54B}">
      <dgm:prSet/>
      <dgm:spPr/>
      <dgm:t>
        <a:bodyPr/>
        <a:lstStyle/>
        <a:p>
          <a:endParaRPr lang="fr-BE"/>
        </a:p>
      </dgm:t>
    </dgm:pt>
    <dgm:pt modelId="{3FDBE8E5-BC50-4217-AF70-739A9632D940}">
      <dgm:prSet phldrT="[Texte]"/>
      <dgm:spPr/>
      <dgm:t>
        <a:bodyPr/>
        <a:lstStyle/>
        <a:p>
          <a:r>
            <a:rPr lang="fr-FR" dirty="0"/>
            <a:t>Complètes</a:t>
          </a:r>
          <a:endParaRPr lang="fr-BE" dirty="0"/>
        </a:p>
      </dgm:t>
    </dgm:pt>
    <dgm:pt modelId="{EF83C125-086A-477B-8666-3D54FBF09274}" type="parTrans" cxnId="{0D7DE63F-0838-4D56-B99E-EBEF3E6576D1}">
      <dgm:prSet/>
      <dgm:spPr/>
      <dgm:t>
        <a:bodyPr/>
        <a:lstStyle/>
        <a:p>
          <a:endParaRPr lang="fr-BE"/>
        </a:p>
      </dgm:t>
    </dgm:pt>
    <dgm:pt modelId="{FEE5CEF3-5524-4838-8377-A26E76637D76}" type="sibTrans" cxnId="{0D7DE63F-0838-4D56-B99E-EBEF3E6576D1}">
      <dgm:prSet/>
      <dgm:spPr/>
      <dgm:t>
        <a:bodyPr/>
        <a:lstStyle/>
        <a:p>
          <a:endParaRPr lang="fr-BE"/>
        </a:p>
      </dgm:t>
    </dgm:pt>
    <dgm:pt modelId="{22E792CB-B7DF-41CE-9812-4CFF6FAE65C5}">
      <dgm:prSet phldrT="[Texte]"/>
      <dgm:spPr/>
      <dgm:t>
        <a:bodyPr/>
        <a:lstStyle/>
        <a:p>
          <a:r>
            <a:rPr lang="fr-FR" dirty="0"/>
            <a:t>Bien structurées</a:t>
          </a:r>
          <a:endParaRPr lang="fr-BE" dirty="0"/>
        </a:p>
      </dgm:t>
    </dgm:pt>
    <dgm:pt modelId="{AA91E405-D7F6-4E41-AC4E-8B6EB2E4537B}" type="parTrans" cxnId="{E6171B4B-35DA-4D6F-944D-56412634B793}">
      <dgm:prSet/>
      <dgm:spPr/>
      <dgm:t>
        <a:bodyPr/>
        <a:lstStyle/>
        <a:p>
          <a:endParaRPr lang="fr-BE"/>
        </a:p>
      </dgm:t>
    </dgm:pt>
    <dgm:pt modelId="{39CD8A34-CE7D-495C-ACE7-F6AEDF17B181}" type="sibTrans" cxnId="{E6171B4B-35DA-4D6F-944D-56412634B793}">
      <dgm:prSet/>
      <dgm:spPr/>
      <dgm:t>
        <a:bodyPr/>
        <a:lstStyle/>
        <a:p>
          <a:endParaRPr lang="fr-BE"/>
        </a:p>
      </dgm:t>
    </dgm:pt>
    <dgm:pt modelId="{FA761EDD-F635-4752-920F-BA974980BC03}">
      <dgm:prSet phldrT="[Texte]"/>
      <dgm:spPr/>
      <dgm:t>
        <a:bodyPr/>
        <a:lstStyle/>
        <a:p>
          <a:r>
            <a:rPr lang="fr-FR" dirty="0"/>
            <a:t>Brèves</a:t>
          </a:r>
          <a:endParaRPr lang="fr-BE" dirty="0"/>
        </a:p>
      </dgm:t>
    </dgm:pt>
    <dgm:pt modelId="{6C4AD2AF-ECC2-4FDD-890B-650B93137B83}" type="parTrans" cxnId="{0B5EF6AA-5D9C-40E8-99C4-C13C9D93F3FC}">
      <dgm:prSet/>
      <dgm:spPr/>
      <dgm:t>
        <a:bodyPr/>
        <a:lstStyle/>
        <a:p>
          <a:endParaRPr lang="fr-BE"/>
        </a:p>
      </dgm:t>
    </dgm:pt>
    <dgm:pt modelId="{0E55610E-AF5C-4339-9129-F902E65BE707}" type="sibTrans" cxnId="{0B5EF6AA-5D9C-40E8-99C4-C13C9D93F3FC}">
      <dgm:prSet/>
      <dgm:spPr/>
      <dgm:t>
        <a:bodyPr/>
        <a:lstStyle/>
        <a:p>
          <a:endParaRPr lang="fr-BE"/>
        </a:p>
      </dgm:t>
    </dgm:pt>
    <dgm:pt modelId="{833122AD-E73E-479A-95A6-81AE6502980C}">
      <dgm:prSet phldrT="[Texte]"/>
      <dgm:spPr/>
      <dgm:t>
        <a:bodyPr/>
        <a:lstStyle/>
        <a:p>
          <a:r>
            <a:rPr lang="fr-FR" dirty="0"/>
            <a:t>Élégantes</a:t>
          </a:r>
          <a:endParaRPr lang="fr-BE" dirty="0"/>
        </a:p>
      </dgm:t>
    </dgm:pt>
    <dgm:pt modelId="{A663888C-CF37-4888-89B0-21FAF9231F7F}" type="parTrans" cxnId="{104E78E4-BA1B-4310-B8BA-EC555F580597}">
      <dgm:prSet/>
      <dgm:spPr/>
      <dgm:t>
        <a:bodyPr/>
        <a:lstStyle/>
        <a:p>
          <a:endParaRPr lang="fr-BE"/>
        </a:p>
      </dgm:t>
    </dgm:pt>
    <dgm:pt modelId="{856A2A0C-E207-4462-A131-55054F650AEC}" type="sibTrans" cxnId="{104E78E4-BA1B-4310-B8BA-EC555F580597}">
      <dgm:prSet/>
      <dgm:spPr/>
      <dgm:t>
        <a:bodyPr/>
        <a:lstStyle/>
        <a:p>
          <a:endParaRPr lang="fr-BE"/>
        </a:p>
      </dgm:t>
    </dgm:pt>
    <dgm:pt modelId="{4F6F8E2E-BFF2-4BD0-B2C4-0CB73A1DFDEE}">
      <dgm:prSet phldrT="[Texte]"/>
      <dgm:spPr/>
      <dgm:t>
        <a:bodyPr/>
        <a:lstStyle/>
        <a:p>
          <a:r>
            <a:rPr lang="fr-FR" dirty="0"/>
            <a:t>Bien ordonnées</a:t>
          </a:r>
          <a:endParaRPr lang="fr-BE" dirty="0"/>
        </a:p>
      </dgm:t>
    </dgm:pt>
    <dgm:pt modelId="{B2101166-1EB3-4614-A498-9A73D748623A}" type="parTrans" cxnId="{435F76BC-2992-43B6-A879-DBE7D8C0819C}">
      <dgm:prSet/>
      <dgm:spPr/>
      <dgm:t>
        <a:bodyPr/>
        <a:lstStyle/>
        <a:p>
          <a:endParaRPr lang="fr-BE"/>
        </a:p>
      </dgm:t>
    </dgm:pt>
    <dgm:pt modelId="{3944D754-3348-46E0-A02B-DBE2FAEBDFFA}" type="sibTrans" cxnId="{435F76BC-2992-43B6-A879-DBE7D8C0819C}">
      <dgm:prSet/>
      <dgm:spPr/>
      <dgm:t>
        <a:bodyPr/>
        <a:lstStyle/>
        <a:p>
          <a:endParaRPr lang="fr-BE"/>
        </a:p>
      </dgm:t>
    </dgm:pt>
    <dgm:pt modelId="{ED67F162-5D87-4F0E-81E9-9FCF10A2D616}">
      <dgm:prSet phldrT="[Texte]"/>
      <dgm:spPr/>
      <dgm:t>
        <a:bodyPr/>
        <a:lstStyle/>
        <a:p>
          <a:r>
            <a:rPr lang="fr-FR" dirty="0"/>
            <a:t>Claires</a:t>
          </a:r>
          <a:endParaRPr lang="fr-BE" dirty="0"/>
        </a:p>
      </dgm:t>
    </dgm:pt>
    <dgm:pt modelId="{D3B46B18-95CC-4BF6-9346-7A684FC89F82}" type="parTrans" cxnId="{C83B60F6-CAFC-4212-B9D7-C095DAA20E16}">
      <dgm:prSet/>
      <dgm:spPr/>
      <dgm:t>
        <a:bodyPr/>
        <a:lstStyle/>
        <a:p>
          <a:endParaRPr lang="fr-BE"/>
        </a:p>
      </dgm:t>
    </dgm:pt>
    <dgm:pt modelId="{53569CFB-0FCC-458E-B21A-0CFE95EDAEF7}" type="sibTrans" cxnId="{C83B60F6-CAFC-4212-B9D7-C095DAA20E16}">
      <dgm:prSet/>
      <dgm:spPr/>
      <dgm:t>
        <a:bodyPr/>
        <a:lstStyle/>
        <a:p>
          <a:endParaRPr lang="fr-BE"/>
        </a:p>
      </dgm:t>
    </dgm:pt>
    <dgm:pt modelId="{E8CEDF93-11AF-4C7D-9585-A34E63938E40}" type="pres">
      <dgm:prSet presAssocID="{645234FA-C76A-4DF4-B4C4-24793677F919}" presName="cycle" presStyleCnt="0">
        <dgm:presLayoutVars>
          <dgm:dir/>
          <dgm:resizeHandles val="exact"/>
        </dgm:presLayoutVars>
      </dgm:prSet>
      <dgm:spPr/>
    </dgm:pt>
    <dgm:pt modelId="{D2E8240E-160F-46CB-BBFB-A50F73EADB5E}" type="pres">
      <dgm:prSet presAssocID="{9AD20962-5BA4-410C-B29A-F2E80C042123}" presName="node" presStyleLbl="node1" presStyleIdx="0" presStyleCnt="7">
        <dgm:presLayoutVars>
          <dgm:bulletEnabled val="1"/>
        </dgm:presLayoutVars>
      </dgm:prSet>
      <dgm:spPr/>
    </dgm:pt>
    <dgm:pt modelId="{9C78C8F9-47AD-4A40-A4E2-29A52D735C96}" type="pres">
      <dgm:prSet presAssocID="{9AD20962-5BA4-410C-B29A-F2E80C042123}" presName="spNode" presStyleCnt="0"/>
      <dgm:spPr/>
    </dgm:pt>
    <dgm:pt modelId="{705B1CEB-C2DB-4072-9518-FED9B3473019}" type="pres">
      <dgm:prSet presAssocID="{F61291CE-7A23-44ED-9656-2A8CB0FC66E1}" presName="sibTrans" presStyleLbl="sibTrans1D1" presStyleIdx="0" presStyleCnt="7"/>
      <dgm:spPr/>
    </dgm:pt>
    <dgm:pt modelId="{A143DD42-A9F7-4CAF-83DF-211C47CF7499}" type="pres">
      <dgm:prSet presAssocID="{3FDBE8E5-BC50-4217-AF70-739A9632D940}" presName="node" presStyleLbl="node1" presStyleIdx="1" presStyleCnt="7">
        <dgm:presLayoutVars>
          <dgm:bulletEnabled val="1"/>
        </dgm:presLayoutVars>
      </dgm:prSet>
      <dgm:spPr/>
    </dgm:pt>
    <dgm:pt modelId="{E6B04BE2-625B-4CFA-910E-72C8B87D1B62}" type="pres">
      <dgm:prSet presAssocID="{3FDBE8E5-BC50-4217-AF70-739A9632D940}" presName="spNode" presStyleCnt="0"/>
      <dgm:spPr/>
    </dgm:pt>
    <dgm:pt modelId="{641287D6-8BFC-456C-B5B6-F484C06EE5AB}" type="pres">
      <dgm:prSet presAssocID="{FEE5CEF3-5524-4838-8377-A26E76637D76}" presName="sibTrans" presStyleLbl="sibTrans1D1" presStyleIdx="1" presStyleCnt="7"/>
      <dgm:spPr/>
    </dgm:pt>
    <dgm:pt modelId="{A8D78D1E-6FB5-4E82-8062-4A964BAFC57D}" type="pres">
      <dgm:prSet presAssocID="{22E792CB-B7DF-41CE-9812-4CFF6FAE65C5}" presName="node" presStyleLbl="node1" presStyleIdx="2" presStyleCnt="7">
        <dgm:presLayoutVars>
          <dgm:bulletEnabled val="1"/>
        </dgm:presLayoutVars>
      </dgm:prSet>
      <dgm:spPr/>
    </dgm:pt>
    <dgm:pt modelId="{A9D3912F-EE90-4264-BA7A-84B3CEDE8880}" type="pres">
      <dgm:prSet presAssocID="{22E792CB-B7DF-41CE-9812-4CFF6FAE65C5}" presName="spNode" presStyleCnt="0"/>
      <dgm:spPr/>
    </dgm:pt>
    <dgm:pt modelId="{86F8579B-AA00-45AF-93B6-F24F49E6650D}" type="pres">
      <dgm:prSet presAssocID="{39CD8A34-CE7D-495C-ACE7-F6AEDF17B181}" presName="sibTrans" presStyleLbl="sibTrans1D1" presStyleIdx="2" presStyleCnt="7"/>
      <dgm:spPr/>
    </dgm:pt>
    <dgm:pt modelId="{F850380B-A6B2-42ED-9C89-28A2A86C109D}" type="pres">
      <dgm:prSet presAssocID="{FA761EDD-F635-4752-920F-BA974980BC03}" presName="node" presStyleLbl="node1" presStyleIdx="3" presStyleCnt="7">
        <dgm:presLayoutVars>
          <dgm:bulletEnabled val="1"/>
        </dgm:presLayoutVars>
      </dgm:prSet>
      <dgm:spPr/>
    </dgm:pt>
    <dgm:pt modelId="{0B7117D8-FEEC-4158-9331-7BF87717DB04}" type="pres">
      <dgm:prSet presAssocID="{FA761EDD-F635-4752-920F-BA974980BC03}" presName="spNode" presStyleCnt="0"/>
      <dgm:spPr/>
    </dgm:pt>
    <dgm:pt modelId="{DB6EB9FF-6F2B-4BE5-9ABF-E2E4C9455165}" type="pres">
      <dgm:prSet presAssocID="{0E55610E-AF5C-4339-9129-F902E65BE707}" presName="sibTrans" presStyleLbl="sibTrans1D1" presStyleIdx="3" presStyleCnt="7"/>
      <dgm:spPr/>
    </dgm:pt>
    <dgm:pt modelId="{46BED834-449F-4BC7-993A-51ECC4628C33}" type="pres">
      <dgm:prSet presAssocID="{833122AD-E73E-479A-95A6-81AE6502980C}" presName="node" presStyleLbl="node1" presStyleIdx="4" presStyleCnt="7">
        <dgm:presLayoutVars>
          <dgm:bulletEnabled val="1"/>
        </dgm:presLayoutVars>
      </dgm:prSet>
      <dgm:spPr/>
    </dgm:pt>
    <dgm:pt modelId="{C58FB655-4B2B-426E-8CCD-C4693FBA02BA}" type="pres">
      <dgm:prSet presAssocID="{833122AD-E73E-479A-95A6-81AE6502980C}" presName="spNode" presStyleCnt="0"/>
      <dgm:spPr/>
    </dgm:pt>
    <dgm:pt modelId="{CB3D1B72-520D-4B2E-8F05-B7F6F0C659B0}" type="pres">
      <dgm:prSet presAssocID="{856A2A0C-E207-4462-A131-55054F650AEC}" presName="sibTrans" presStyleLbl="sibTrans1D1" presStyleIdx="4" presStyleCnt="7"/>
      <dgm:spPr/>
    </dgm:pt>
    <dgm:pt modelId="{96864975-4D88-4221-BAB8-633296F2D62B}" type="pres">
      <dgm:prSet presAssocID="{4F6F8E2E-BFF2-4BD0-B2C4-0CB73A1DFDEE}" presName="node" presStyleLbl="node1" presStyleIdx="5" presStyleCnt="7">
        <dgm:presLayoutVars>
          <dgm:bulletEnabled val="1"/>
        </dgm:presLayoutVars>
      </dgm:prSet>
      <dgm:spPr/>
    </dgm:pt>
    <dgm:pt modelId="{17B62923-34D6-4FE4-AF97-326CEFEDEE1F}" type="pres">
      <dgm:prSet presAssocID="{4F6F8E2E-BFF2-4BD0-B2C4-0CB73A1DFDEE}" presName="spNode" presStyleCnt="0"/>
      <dgm:spPr/>
    </dgm:pt>
    <dgm:pt modelId="{53C25A2B-5FF0-42CE-AC99-DB17670D5460}" type="pres">
      <dgm:prSet presAssocID="{3944D754-3348-46E0-A02B-DBE2FAEBDFFA}" presName="sibTrans" presStyleLbl="sibTrans1D1" presStyleIdx="5" presStyleCnt="7"/>
      <dgm:spPr/>
    </dgm:pt>
    <dgm:pt modelId="{3B6110B2-1C03-4AE3-B67B-8AD343D9DFC0}" type="pres">
      <dgm:prSet presAssocID="{ED67F162-5D87-4F0E-81E9-9FCF10A2D616}" presName="node" presStyleLbl="node1" presStyleIdx="6" presStyleCnt="7">
        <dgm:presLayoutVars>
          <dgm:bulletEnabled val="1"/>
        </dgm:presLayoutVars>
      </dgm:prSet>
      <dgm:spPr/>
    </dgm:pt>
    <dgm:pt modelId="{1580AEB6-B740-4BAD-8F88-A2E6B664EE35}" type="pres">
      <dgm:prSet presAssocID="{ED67F162-5D87-4F0E-81E9-9FCF10A2D616}" presName="spNode" presStyleCnt="0"/>
      <dgm:spPr/>
    </dgm:pt>
    <dgm:pt modelId="{028206B4-E398-4FA3-ACAD-EEEA83D5EC9F}" type="pres">
      <dgm:prSet presAssocID="{53569CFB-0FCC-458E-B21A-0CFE95EDAEF7}" presName="sibTrans" presStyleLbl="sibTrans1D1" presStyleIdx="6" presStyleCnt="7"/>
      <dgm:spPr/>
    </dgm:pt>
  </dgm:ptLst>
  <dgm:cxnLst>
    <dgm:cxn modelId="{794D5904-0744-4E88-A239-9E338A5C786F}" type="presOf" srcId="{833122AD-E73E-479A-95A6-81AE6502980C}" destId="{46BED834-449F-4BC7-993A-51ECC4628C33}" srcOrd="0" destOrd="0" presId="urn:microsoft.com/office/officeart/2005/8/layout/cycle6"/>
    <dgm:cxn modelId="{FCF72911-1418-4A08-99BE-C51D1C898284}" type="presOf" srcId="{FA761EDD-F635-4752-920F-BA974980BC03}" destId="{F850380B-A6B2-42ED-9C89-28A2A86C109D}" srcOrd="0" destOrd="0" presId="urn:microsoft.com/office/officeart/2005/8/layout/cycle6"/>
    <dgm:cxn modelId="{F869C430-A929-4B9F-829E-83697FCAD745}" type="presOf" srcId="{856A2A0C-E207-4462-A131-55054F650AEC}" destId="{CB3D1B72-520D-4B2E-8F05-B7F6F0C659B0}" srcOrd="0" destOrd="0" presId="urn:microsoft.com/office/officeart/2005/8/layout/cycle6"/>
    <dgm:cxn modelId="{DE0BBF37-3EE4-420E-887D-360107ED7F94}" type="presOf" srcId="{3FDBE8E5-BC50-4217-AF70-739A9632D940}" destId="{A143DD42-A9F7-4CAF-83DF-211C47CF7499}" srcOrd="0" destOrd="0" presId="urn:microsoft.com/office/officeart/2005/8/layout/cycle6"/>
    <dgm:cxn modelId="{0D7DE63F-0838-4D56-B99E-EBEF3E6576D1}" srcId="{645234FA-C76A-4DF4-B4C4-24793677F919}" destId="{3FDBE8E5-BC50-4217-AF70-739A9632D940}" srcOrd="1" destOrd="0" parTransId="{EF83C125-086A-477B-8666-3D54FBF09274}" sibTransId="{FEE5CEF3-5524-4838-8377-A26E76637D76}"/>
    <dgm:cxn modelId="{C5EABD5C-98D7-460B-BAB0-9E71B26E87D4}" type="presOf" srcId="{39CD8A34-CE7D-495C-ACE7-F6AEDF17B181}" destId="{86F8579B-AA00-45AF-93B6-F24F49E6650D}" srcOrd="0" destOrd="0" presId="urn:microsoft.com/office/officeart/2005/8/layout/cycle6"/>
    <dgm:cxn modelId="{CEFD765F-320E-4F8C-98DA-602BBD5021EE}" type="presOf" srcId="{ED67F162-5D87-4F0E-81E9-9FCF10A2D616}" destId="{3B6110B2-1C03-4AE3-B67B-8AD343D9DFC0}" srcOrd="0" destOrd="0" presId="urn:microsoft.com/office/officeart/2005/8/layout/cycle6"/>
    <dgm:cxn modelId="{82466460-39C2-478B-B522-A190C16CB26B}" type="presOf" srcId="{645234FA-C76A-4DF4-B4C4-24793677F919}" destId="{E8CEDF93-11AF-4C7D-9585-A34E63938E40}" srcOrd="0" destOrd="0" presId="urn:microsoft.com/office/officeart/2005/8/layout/cycle6"/>
    <dgm:cxn modelId="{E6171B4B-35DA-4D6F-944D-56412634B793}" srcId="{645234FA-C76A-4DF4-B4C4-24793677F919}" destId="{22E792CB-B7DF-41CE-9812-4CFF6FAE65C5}" srcOrd="2" destOrd="0" parTransId="{AA91E405-D7F6-4E41-AC4E-8B6EB2E4537B}" sibTransId="{39CD8A34-CE7D-495C-ACE7-F6AEDF17B181}"/>
    <dgm:cxn modelId="{B4FE166C-55E5-49B5-8679-E758F01DCF84}" type="presOf" srcId="{22E792CB-B7DF-41CE-9812-4CFF6FAE65C5}" destId="{A8D78D1E-6FB5-4E82-8062-4A964BAFC57D}" srcOrd="0" destOrd="0" presId="urn:microsoft.com/office/officeart/2005/8/layout/cycle6"/>
    <dgm:cxn modelId="{BC3FA76D-4EDD-442B-B11B-918F22AEE721}" type="presOf" srcId="{FEE5CEF3-5524-4838-8377-A26E76637D76}" destId="{641287D6-8BFC-456C-B5B6-F484C06EE5AB}" srcOrd="0" destOrd="0" presId="urn:microsoft.com/office/officeart/2005/8/layout/cycle6"/>
    <dgm:cxn modelId="{A3848270-B47A-4AAB-A01D-B065E218C67C}" type="presOf" srcId="{53569CFB-0FCC-458E-B21A-0CFE95EDAEF7}" destId="{028206B4-E398-4FA3-ACAD-EEEA83D5EC9F}" srcOrd="0" destOrd="0" presId="urn:microsoft.com/office/officeart/2005/8/layout/cycle6"/>
    <dgm:cxn modelId="{869B399D-67A3-4F95-9533-F06D8F4AA54B}" srcId="{645234FA-C76A-4DF4-B4C4-24793677F919}" destId="{9AD20962-5BA4-410C-B29A-F2E80C042123}" srcOrd="0" destOrd="0" parTransId="{958E30BA-AAC8-421E-AD62-618744AEE83B}" sibTransId="{F61291CE-7A23-44ED-9656-2A8CB0FC66E1}"/>
    <dgm:cxn modelId="{0B5EF6AA-5D9C-40E8-99C4-C13C9D93F3FC}" srcId="{645234FA-C76A-4DF4-B4C4-24793677F919}" destId="{FA761EDD-F635-4752-920F-BA974980BC03}" srcOrd="3" destOrd="0" parTransId="{6C4AD2AF-ECC2-4FDD-890B-650B93137B83}" sibTransId="{0E55610E-AF5C-4339-9129-F902E65BE707}"/>
    <dgm:cxn modelId="{246FABB8-9EC9-41CE-BB99-8F4C8BF700C6}" type="presOf" srcId="{0E55610E-AF5C-4339-9129-F902E65BE707}" destId="{DB6EB9FF-6F2B-4BE5-9ABF-E2E4C9455165}" srcOrd="0" destOrd="0" presId="urn:microsoft.com/office/officeart/2005/8/layout/cycle6"/>
    <dgm:cxn modelId="{435F76BC-2992-43B6-A879-DBE7D8C0819C}" srcId="{645234FA-C76A-4DF4-B4C4-24793677F919}" destId="{4F6F8E2E-BFF2-4BD0-B2C4-0CB73A1DFDEE}" srcOrd="5" destOrd="0" parTransId="{B2101166-1EB3-4614-A498-9A73D748623A}" sibTransId="{3944D754-3348-46E0-A02B-DBE2FAEBDFFA}"/>
    <dgm:cxn modelId="{104E78E4-BA1B-4310-B8BA-EC555F580597}" srcId="{645234FA-C76A-4DF4-B4C4-24793677F919}" destId="{833122AD-E73E-479A-95A6-81AE6502980C}" srcOrd="4" destOrd="0" parTransId="{A663888C-CF37-4888-89B0-21FAF9231F7F}" sibTransId="{856A2A0C-E207-4462-A131-55054F650AEC}"/>
    <dgm:cxn modelId="{1DC22AE9-5032-4EF4-A518-2F92EA8A5C25}" type="presOf" srcId="{9AD20962-5BA4-410C-B29A-F2E80C042123}" destId="{D2E8240E-160F-46CB-BBFB-A50F73EADB5E}" srcOrd="0" destOrd="0" presId="urn:microsoft.com/office/officeart/2005/8/layout/cycle6"/>
    <dgm:cxn modelId="{834F2EEA-82A0-4F52-A9EC-CE119B61C843}" type="presOf" srcId="{3944D754-3348-46E0-A02B-DBE2FAEBDFFA}" destId="{53C25A2B-5FF0-42CE-AC99-DB17670D5460}" srcOrd="0" destOrd="0" presId="urn:microsoft.com/office/officeart/2005/8/layout/cycle6"/>
    <dgm:cxn modelId="{FB3E1EEB-BD6C-4FC8-898C-A71483342B26}" type="presOf" srcId="{F61291CE-7A23-44ED-9656-2A8CB0FC66E1}" destId="{705B1CEB-C2DB-4072-9518-FED9B3473019}" srcOrd="0" destOrd="0" presId="urn:microsoft.com/office/officeart/2005/8/layout/cycle6"/>
    <dgm:cxn modelId="{C83B60F6-CAFC-4212-B9D7-C095DAA20E16}" srcId="{645234FA-C76A-4DF4-B4C4-24793677F919}" destId="{ED67F162-5D87-4F0E-81E9-9FCF10A2D616}" srcOrd="6" destOrd="0" parTransId="{D3B46B18-95CC-4BF6-9346-7A684FC89F82}" sibTransId="{53569CFB-0FCC-458E-B21A-0CFE95EDAEF7}"/>
    <dgm:cxn modelId="{2EEE04FE-9883-4D2D-B8EA-AA326A031491}" type="presOf" srcId="{4F6F8E2E-BFF2-4BD0-B2C4-0CB73A1DFDEE}" destId="{96864975-4D88-4221-BAB8-633296F2D62B}" srcOrd="0" destOrd="0" presId="urn:microsoft.com/office/officeart/2005/8/layout/cycle6"/>
    <dgm:cxn modelId="{3B3F940D-1E0B-4E00-9420-DBE890672A2A}" type="presParOf" srcId="{E8CEDF93-11AF-4C7D-9585-A34E63938E40}" destId="{D2E8240E-160F-46CB-BBFB-A50F73EADB5E}" srcOrd="0" destOrd="0" presId="urn:microsoft.com/office/officeart/2005/8/layout/cycle6"/>
    <dgm:cxn modelId="{A1B10D9F-B4EE-4E49-A43C-B457CD464E18}" type="presParOf" srcId="{E8CEDF93-11AF-4C7D-9585-A34E63938E40}" destId="{9C78C8F9-47AD-4A40-A4E2-29A52D735C96}" srcOrd="1" destOrd="0" presId="urn:microsoft.com/office/officeart/2005/8/layout/cycle6"/>
    <dgm:cxn modelId="{0FDE2E51-6EC9-417B-9E8D-0F2A4EE5699B}" type="presParOf" srcId="{E8CEDF93-11AF-4C7D-9585-A34E63938E40}" destId="{705B1CEB-C2DB-4072-9518-FED9B3473019}" srcOrd="2" destOrd="0" presId="urn:microsoft.com/office/officeart/2005/8/layout/cycle6"/>
    <dgm:cxn modelId="{3F74B87B-BCC0-4E77-A2E6-143D227D118A}" type="presParOf" srcId="{E8CEDF93-11AF-4C7D-9585-A34E63938E40}" destId="{A143DD42-A9F7-4CAF-83DF-211C47CF7499}" srcOrd="3" destOrd="0" presId="urn:microsoft.com/office/officeart/2005/8/layout/cycle6"/>
    <dgm:cxn modelId="{4F1E12B7-C522-4B08-BE5A-81155E719564}" type="presParOf" srcId="{E8CEDF93-11AF-4C7D-9585-A34E63938E40}" destId="{E6B04BE2-625B-4CFA-910E-72C8B87D1B62}" srcOrd="4" destOrd="0" presId="urn:microsoft.com/office/officeart/2005/8/layout/cycle6"/>
    <dgm:cxn modelId="{B86581DA-2A1F-49B5-90C0-410CA9DBE310}" type="presParOf" srcId="{E8CEDF93-11AF-4C7D-9585-A34E63938E40}" destId="{641287D6-8BFC-456C-B5B6-F484C06EE5AB}" srcOrd="5" destOrd="0" presId="urn:microsoft.com/office/officeart/2005/8/layout/cycle6"/>
    <dgm:cxn modelId="{0D4B3A5D-5755-45BC-B023-19D5D98B3A36}" type="presParOf" srcId="{E8CEDF93-11AF-4C7D-9585-A34E63938E40}" destId="{A8D78D1E-6FB5-4E82-8062-4A964BAFC57D}" srcOrd="6" destOrd="0" presId="urn:microsoft.com/office/officeart/2005/8/layout/cycle6"/>
    <dgm:cxn modelId="{35326492-F89D-4227-B411-FD0E39BDB41F}" type="presParOf" srcId="{E8CEDF93-11AF-4C7D-9585-A34E63938E40}" destId="{A9D3912F-EE90-4264-BA7A-84B3CEDE8880}" srcOrd="7" destOrd="0" presId="urn:microsoft.com/office/officeart/2005/8/layout/cycle6"/>
    <dgm:cxn modelId="{EC300CE2-D97A-4F8D-8F01-9C0A43A23A7A}" type="presParOf" srcId="{E8CEDF93-11AF-4C7D-9585-A34E63938E40}" destId="{86F8579B-AA00-45AF-93B6-F24F49E6650D}" srcOrd="8" destOrd="0" presId="urn:microsoft.com/office/officeart/2005/8/layout/cycle6"/>
    <dgm:cxn modelId="{1022C7AB-3FFA-45CF-8015-0A5EA5899557}" type="presParOf" srcId="{E8CEDF93-11AF-4C7D-9585-A34E63938E40}" destId="{F850380B-A6B2-42ED-9C89-28A2A86C109D}" srcOrd="9" destOrd="0" presId="urn:microsoft.com/office/officeart/2005/8/layout/cycle6"/>
    <dgm:cxn modelId="{5478B8D4-4B51-460D-B669-9CD90D46E742}" type="presParOf" srcId="{E8CEDF93-11AF-4C7D-9585-A34E63938E40}" destId="{0B7117D8-FEEC-4158-9331-7BF87717DB04}" srcOrd="10" destOrd="0" presId="urn:microsoft.com/office/officeart/2005/8/layout/cycle6"/>
    <dgm:cxn modelId="{F8A790FB-5543-4E8F-89E2-AADDC99A94D4}" type="presParOf" srcId="{E8CEDF93-11AF-4C7D-9585-A34E63938E40}" destId="{DB6EB9FF-6F2B-4BE5-9ABF-E2E4C9455165}" srcOrd="11" destOrd="0" presId="urn:microsoft.com/office/officeart/2005/8/layout/cycle6"/>
    <dgm:cxn modelId="{A94A00FB-074D-4402-B8D0-E1D4ED55649C}" type="presParOf" srcId="{E8CEDF93-11AF-4C7D-9585-A34E63938E40}" destId="{46BED834-449F-4BC7-993A-51ECC4628C33}" srcOrd="12" destOrd="0" presId="urn:microsoft.com/office/officeart/2005/8/layout/cycle6"/>
    <dgm:cxn modelId="{6D1AAAC9-6FA0-4504-A30F-192FABB1E9CB}" type="presParOf" srcId="{E8CEDF93-11AF-4C7D-9585-A34E63938E40}" destId="{C58FB655-4B2B-426E-8CCD-C4693FBA02BA}" srcOrd="13" destOrd="0" presId="urn:microsoft.com/office/officeart/2005/8/layout/cycle6"/>
    <dgm:cxn modelId="{9B4931F0-A087-4C7E-8DB7-90EC1A885CEC}" type="presParOf" srcId="{E8CEDF93-11AF-4C7D-9585-A34E63938E40}" destId="{CB3D1B72-520D-4B2E-8F05-B7F6F0C659B0}" srcOrd="14" destOrd="0" presId="urn:microsoft.com/office/officeart/2005/8/layout/cycle6"/>
    <dgm:cxn modelId="{E11C8F1C-D721-4D9B-BC9C-AB5B523B94BA}" type="presParOf" srcId="{E8CEDF93-11AF-4C7D-9585-A34E63938E40}" destId="{96864975-4D88-4221-BAB8-633296F2D62B}" srcOrd="15" destOrd="0" presId="urn:microsoft.com/office/officeart/2005/8/layout/cycle6"/>
    <dgm:cxn modelId="{A619D9B8-C16B-4F1C-81F9-5DF767A95E08}" type="presParOf" srcId="{E8CEDF93-11AF-4C7D-9585-A34E63938E40}" destId="{17B62923-34D6-4FE4-AF97-326CEFEDEE1F}" srcOrd="16" destOrd="0" presId="urn:microsoft.com/office/officeart/2005/8/layout/cycle6"/>
    <dgm:cxn modelId="{FC7D7B07-684A-4B59-99AD-77E99106051C}" type="presParOf" srcId="{E8CEDF93-11AF-4C7D-9585-A34E63938E40}" destId="{53C25A2B-5FF0-42CE-AC99-DB17670D5460}" srcOrd="17" destOrd="0" presId="urn:microsoft.com/office/officeart/2005/8/layout/cycle6"/>
    <dgm:cxn modelId="{33E0E3AC-DCC9-4117-835D-6D78A6316BA8}" type="presParOf" srcId="{E8CEDF93-11AF-4C7D-9585-A34E63938E40}" destId="{3B6110B2-1C03-4AE3-B67B-8AD343D9DFC0}" srcOrd="18" destOrd="0" presId="urn:microsoft.com/office/officeart/2005/8/layout/cycle6"/>
    <dgm:cxn modelId="{73BE0A7F-DC01-4BF9-82FA-A1B5442E1E52}" type="presParOf" srcId="{E8CEDF93-11AF-4C7D-9585-A34E63938E40}" destId="{1580AEB6-B740-4BAD-8F88-A2E6B664EE35}" srcOrd="19" destOrd="0" presId="urn:microsoft.com/office/officeart/2005/8/layout/cycle6"/>
    <dgm:cxn modelId="{76C95E06-E5A9-4FC6-B0FB-926B13C1E103}" type="presParOf" srcId="{E8CEDF93-11AF-4C7D-9585-A34E63938E40}" destId="{028206B4-E398-4FA3-ACAD-EEEA83D5EC9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8240E-160F-46CB-BBFB-A50F73EADB5E}">
      <dsp:nvSpPr>
        <dsp:cNvPr id="0" name=""/>
        <dsp:cNvSpPr/>
      </dsp:nvSpPr>
      <dsp:spPr>
        <a:xfrm>
          <a:off x="3064445" y="804"/>
          <a:ext cx="1072468" cy="697104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Correctes</a:t>
          </a:r>
          <a:endParaRPr lang="fr-BE" sz="1300" kern="1200" dirty="0"/>
        </a:p>
      </dsp:txBody>
      <dsp:txXfrm>
        <a:off x="3098475" y="34834"/>
        <a:ext cx="1004408" cy="629044"/>
      </dsp:txXfrm>
    </dsp:sp>
    <dsp:sp modelId="{705B1CEB-C2DB-4072-9518-FED9B3473019}">
      <dsp:nvSpPr>
        <dsp:cNvPr id="0" name=""/>
        <dsp:cNvSpPr/>
      </dsp:nvSpPr>
      <dsp:spPr>
        <a:xfrm>
          <a:off x="1610595" y="349356"/>
          <a:ext cx="3980168" cy="3980168"/>
        </a:xfrm>
        <a:custGeom>
          <a:avLst/>
          <a:gdLst/>
          <a:ahLst/>
          <a:cxnLst/>
          <a:rect l="0" t="0" r="0" b="0"/>
          <a:pathLst>
            <a:path>
              <a:moveTo>
                <a:pt x="2533420" y="75607"/>
              </a:moveTo>
              <a:arcTo wR="1990084" hR="1990084" stAng="17150650" swAng="1256611"/>
            </a:path>
          </a:pathLst>
        </a:custGeom>
        <a:noFill/>
        <a:ln w="635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3DD42-A9F7-4CAF-83DF-211C47CF7499}">
      <dsp:nvSpPr>
        <dsp:cNvPr id="0" name=""/>
        <dsp:cNvSpPr/>
      </dsp:nvSpPr>
      <dsp:spPr>
        <a:xfrm>
          <a:off x="4620356" y="750091"/>
          <a:ext cx="1072468" cy="697104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168907"/>
                <a:satOff val="2224"/>
                <a:lumOff val="133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168907"/>
                <a:satOff val="2224"/>
                <a:lumOff val="133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168907"/>
                <a:satOff val="2224"/>
                <a:lumOff val="133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Complètes</a:t>
          </a:r>
          <a:endParaRPr lang="fr-BE" sz="1300" kern="1200" dirty="0"/>
        </a:p>
      </dsp:txBody>
      <dsp:txXfrm>
        <a:off x="4654386" y="784121"/>
        <a:ext cx="1004408" cy="629044"/>
      </dsp:txXfrm>
    </dsp:sp>
    <dsp:sp modelId="{641287D6-8BFC-456C-B5B6-F484C06EE5AB}">
      <dsp:nvSpPr>
        <dsp:cNvPr id="0" name=""/>
        <dsp:cNvSpPr/>
      </dsp:nvSpPr>
      <dsp:spPr>
        <a:xfrm>
          <a:off x="1610595" y="349356"/>
          <a:ext cx="3980168" cy="3980168"/>
        </a:xfrm>
        <a:custGeom>
          <a:avLst/>
          <a:gdLst/>
          <a:ahLst/>
          <a:cxnLst/>
          <a:rect l="0" t="0" r="0" b="0"/>
          <a:pathLst>
            <a:path>
              <a:moveTo>
                <a:pt x="3773440" y="1106864"/>
              </a:moveTo>
              <a:arcTo wR="1990084" hR="1990084" stAng="20019165" swAng="172634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64195"/>
              <a:satOff val="117"/>
              <a:lumOff val="91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78D1E-6FB5-4E82-8062-4A964BAFC57D}">
      <dsp:nvSpPr>
        <dsp:cNvPr id="0" name=""/>
        <dsp:cNvSpPr/>
      </dsp:nvSpPr>
      <dsp:spPr>
        <a:xfrm>
          <a:off x="5004634" y="2433723"/>
          <a:ext cx="1072468" cy="697104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337813"/>
                <a:satOff val="4447"/>
                <a:lumOff val="266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337813"/>
                <a:satOff val="4447"/>
                <a:lumOff val="266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337813"/>
                <a:satOff val="4447"/>
                <a:lumOff val="266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Bien structurées</a:t>
          </a:r>
          <a:endParaRPr lang="fr-BE" sz="1300" kern="1200" dirty="0"/>
        </a:p>
      </dsp:txBody>
      <dsp:txXfrm>
        <a:off x="5038664" y="2467753"/>
        <a:ext cx="1004408" cy="629044"/>
      </dsp:txXfrm>
    </dsp:sp>
    <dsp:sp modelId="{86F8579B-AA00-45AF-93B6-F24F49E6650D}">
      <dsp:nvSpPr>
        <dsp:cNvPr id="0" name=""/>
        <dsp:cNvSpPr/>
      </dsp:nvSpPr>
      <dsp:spPr>
        <a:xfrm>
          <a:off x="1610595" y="349356"/>
          <a:ext cx="3980168" cy="3980168"/>
        </a:xfrm>
        <a:custGeom>
          <a:avLst/>
          <a:gdLst/>
          <a:ahLst/>
          <a:cxnLst/>
          <a:rect l="0" t="0" r="0" b="0"/>
          <a:pathLst>
            <a:path>
              <a:moveTo>
                <a:pt x="3812863" y="2788779"/>
              </a:moveTo>
              <a:arcTo wR="1990084" hR="1990084" stAng="1419708" swAng="1358772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28389"/>
              <a:satOff val="234"/>
              <a:lumOff val="183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0380B-A6B2-42ED-9C89-28A2A86C109D}">
      <dsp:nvSpPr>
        <dsp:cNvPr id="0" name=""/>
        <dsp:cNvSpPr/>
      </dsp:nvSpPr>
      <dsp:spPr>
        <a:xfrm>
          <a:off x="3927910" y="3783892"/>
          <a:ext cx="1072468" cy="697104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506720"/>
                <a:satOff val="6671"/>
                <a:lumOff val="399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506720"/>
                <a:satOff val="6671"/>
                <a:lumOff val="399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506720"/>
                <a:satOff val="6671"/>
                <a:lumOff val="399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Brèves</a:t>
          </a:r>
          <a:endParaRPr lang="fr-BE" sz="1300" kern="1200" dirty="0"/>
        </a:p>
      </dsp:txBody>
      <dsp:txXfrm>
        <a:off x="3961940" y="3817922"/>
        <a:ext cx="1004408" cy="629044"/>
      </dsp:txXfrm>
    </dsp:sp>
    <dsp:sp modelId="{DB6EB9FF-6F2B-4BE5-9ABF-E2E4C9455165}">
      <dsp:nvSpPr>
        <dsp:cNvPr id="0" name=""/>
        <dsp:cNvSpPr/>
      </dsp:nvSpPr>
      <dsp:spPr>
        <a:xfrm>
          <a:off x="1610595" y="349356"/>
          <a:ext cx="3980168" cy="3980168"/>
        </a:xfrm>
        <a:custGeom>
          <a:avLst/>
          <a:gdLst/>
          <a:ahLst/>
          <a:cxnLst/>
          <a:rect l="0" t="0" r="0" b="0"/>
          <a:pathLst>
            <a:path>
              <a:moveTo>
                <a:pt x="2310858" y="3954146"/>
              </a:moveTo>
              <a:arcTo wR="1990084" hR="1990084" stAng="4843455" swAng="1113090"/>
            </a:path>
          </a:pathLst>
        </a:custGeom>
        <a:noFill/>
        <a:ln w="6350" cap="flat" cmpd="sng" algn="ctr">
          <a:solidFill>
            <a:schemeClr val="accent2">
              <a:shade val="90000"/>
              <a:hueOff val="-492584"/>
              <a:satOff val="351"/>
              <a:lumOff val="275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ED834-449F-4BC7-993A-51ECC4628C33}">
      <dsp:nvSpPr>
        <dsp:cNvPr id="0" name=""/>
        <dsp:cNvSpPr/>
      </dsp:nvSpPr>
      <dsp:spPr>
        <a:xfrm>
          <a:off x="2200980" y="3783892"/>
          <a:ext cx="1072468" cy="697104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506720"/>
                <a:satOff val="6671"/>
                <a:lumOff val="399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506720"/>
                <a:satOff val="6671"/>
                <a:lumOff val="399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506720"/>
                <a:satOff val="6671"/>
                <a:lumOff val="399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Élégantes</a:t>
          </a:r>
          <a:endParaRPr lang="fr-BE" sz="1300" kern="1200" dirty="0"/>
        </a:p>
      </dsp:txBody>
      <dsp:txXfrm>
        <a:off x="2235010" y="3817922"/>
        <a:ext cx="1004408" cy="629044"/>
      </dsp:txXfrm>
    </dsp:sp>
    <dsp:sp modelId="{CB3D1B72-520D-4B2E-8F05-B7F6F0C659B0}">
      <dsp:nvSpPr>
        <dsp:cNvPr id="0" name=""/>
        <dsp:cNvSpPr/>
      </dsp:nvSpPr>
      <dsp:spPr>
        <a:xfrm>
          <a:off x="1610595" y="349356"/>
          <a:ext cx="3980168" cy="3980168"/>
        </a:xfrm>
        <a:custGeom>
          <a:avLst/>
          <a:gdLst/>
          <a:ahLst/>
          <a:cxnLst/>
          <a:rect l="0" t="0" r="0" b="0"/>
          <a:pathLst>
            <a:path>
              <a:moveTo>
                <a:pt x="615370" y="3429041"/>
              </a:moveTo>
              <a:arcTo wR="1990084" hR="1990084" stAng="8021521" swAng="1358772"/>
            </a:path>
          </a:pathLst>
        </a:custGeom>
        <a:noFill/>
        <a:ln w="6350" cap="flat" cmpd="sng" algn="ctr">
          <a:solidFill>
            <a:schemeClr val="accent2">
              <a:shade val="90000"/>
              <a:hueOff val="-492584"/>
              <a:satOff val="351"/>
              <a:lumOff val="2752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64975-4D88-4221-BAB8-633296F2D62B}">
      <dsp:nvSpPr>
        <dsp:cNvPr id="0" name=""/>
        <dsp:cNvSpPr/>
      </dsp:nvSpPr>
      <dsp:spPr>
        <a:xfrm>
          <a:off x="1124256" y="2433723"/>
          <a:ext cx="1072468" cy="697104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337813"/>
                <a:satOff val="4447"/>
                <a:lumOff val="266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337813"/>
                <a:satOff val="4447"/>
                <a:lumOff val="266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337813"/>
                <a:satOff val="4447"/>
                <a:lumOff val="266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Bien ordonnées</a:t>
          </a:r>
          <a:endParaRPr lang="fr-BE" sz="1300" kern="1200" dirty="0"/>
        </a:p>
      </dsp:txBody>
      <dsp:txXfrm>
        <a:off x="1158286" y="2467753"/>
        <a:ext cx="1004408" cy="629044"/>
      </dsp:txXfrm>
    </dsp:sp>
    <dsp:sp modelId="{53C25A2B-5FF0-42CE-AC99-DB17670D5460}">
      <dsp:nvSpPr>
        <dsp:cNvPr id="0" name=""/>
        <dsp:cNvSpPr/>
      </dsp:nvSpPr>
      <dsp:spPr>
        <a:xfrm>
          <a:off x="1610595" y="349356"/>
          <a:ext cx="3980168" cy="3980168"/>
        </a:xfrm>
        <a:custGeom>
          <a:avLst/>
          <a:gdLst/>
          <a:ahLst/>
          <a:cxnLst/>
          <a:rect l="0" t="0" r="0" b="0"/>
          <a:pathLst>
            <a:path>
              <a:moveTo>
                <a:pt x="1782" y="2074293"/>
              </a:moveTo>
              <a:arcTo wR="1990084" hR="1990084" stAng="10654490" swAng="172634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28389"/>
              <a:satOff val="234"/>
              <a:lumOff val="183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110B2-1C03-4AE3-B67B-8AD343D9DFC0}">
      <dsp:nvSpPr>
        <dsp:cNvPr id="0" name=""/>
        <dsp:cNvSpPr/>
      </dsp:nvSpPr>
      <dsp:spPr>
        <a:xfrm>
          <a:off x="1508534" y="750091"/>
          <a:ext cx="1072468" cy="697104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168907"/>
                <a:satOff val="2224"/>
                <a:lumOff val="133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168907"/>
                <a:satOff val="2224"/>
                <a:lumOff val="133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168907"/>
                <a:satOff val="2224"/>
                <a:lumOff val="133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Claires</a:t>
          </a:r>
          <a:endParaRPr lang="fr-BE" sz="1300" kern="1200" dirty="0"/>
        </a:p>
      </dsp:txBody>
      <dsp:txXfrm>
        <a:off x="1542564" y="784121"/>
        <a:ext cx="1004408" cy="629044"/>
      </dsp:txXfrm>
    </dsp:sp>
    <dsp:sp modelId="{028206B4-E398-4FA3-ACAD-EEEA83D5EC9F}">
      <dsp:nvSpPr>
        <dsp:cNvPr id="0" name=""/>
        <dsp:cNvSpPr/>
      </dsp:nvSpPr>
      <dsp:spPr>
        <a:xfrm>
          <a:off x="1610595" y="349356"/>
          <a:ext cx="3980168" cy="3980168"/>
        </a:xfrm>
        <a:custGeom>
          <a:avLst/>
          <a:gdLst/>
          <a:ahLst/>
          <a:cxnLst/>
          <a:rect l="0" t="0" r="0" b="0"/>
          <a:pathLst>
            <a:path>
              <a:moveTo>
                <a:pt x="798319" y="396305"/>
              </a:moveTo>
              <a:arcTo wR="1990084" hR="1990084" stAng="13992739" swAng="1256611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64195"/>
              <a:satOff val="117"/>
              <a:lumOff val="91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D3EB8-6AD6-4DF3-B16B-A9E0B517D683}" type="datetimeFigureOut">
              <a:rPr lang="fr-BE" smtClean="0"/>
              <a:t>17-02-26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2A0B0-4FDA-48D8-A9AB-C715A138D15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95977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02AF6-C27A-47C0-BCF6-EC35CFE95046}" type="datetimeFigureOut">
              <a:rPr lang="fr-BE" smtClean="0"/>
              <a:t>17-02-26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2FF5F-0C64-4FEE-B2DF-F912BCEEA8E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7689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2^n -&gt; 3.4 x 10^284 années   </a:t>
            </a:r>
            <a:r>
              <a:rPr lang="fr-BE" sz="1800" b="0" i="0" u="none" strike="noStrike" baseline="0" dirty="0">
                <a:solidFill>
                  <a:srgbClr val="2F6C9C"/>
                </a:solidFill>
                <a:latin typeface="LMSans8-Regular-Identity-H"/>
              </a:rPr>
              <a:t>13</a:t>
            </a:r>
            <a:r>
              <a:rPr lang="fr-BE" sz="1800" b="0" i="1" u="none" strike="noStrike" baseline="0" dirty="0">
                <a:solidFill>
                  <a:srgbClr val="2F6C9C"/>
                </a:solidFill>
                <a:latin typeface="LMMathItalic8-Regular"/>
              </a:rPr>
              <a:t>.</a:t>
            </a:r>
            <a:r>
              <a:rPr lang="fr-BE" sz="1800" b="0" i="0" u="none" strike="noStrike" baseline="0" dirty="0">
                <a:solidFill>
                  <a:srgbClr val="2F6C9C"/>
                </a:solidFill>
                <a:latin typeface="LMSans8-Regular-Identity-H"/>
              </a:rPr>
              <a:t>8 </a:t>
            </a:r>
            <a:r>
              <a:rPr lang="fr-BE" sz="1800" b="0" i="1" u="none" strike="noStrike" baseline="0" dirty="0">
                <a:solidFill>
                  <a:srgbClr val="2F6C9C"/>
                </a:solidFill>
                <a:latin typeface="LMMathSymbols8-Regular"/>
              </a:rPr>
              <a:t>× </a:t>
            </a:r>
            <a:r>
              <a:rPr lang="fr-BE" sz="1800" b="0" i="0" u="none" strike="noStrike" baseline="0" dirty="0">
                <a:solidFill>
                  <a:srgbClr val="2F6C9C"/>
                </a:solidFill>
                <a:latin typeface="LMSans8-Regular-Identity-H"/>
              </a:rPr>
              <a:t>10^9 </a:t>
            </a:r>
            <a:r>
              <a:rPr lang="fr-BE" sz="1800" b="0" i="0" u="none" strike="noStrike" baseline="0" dirty="0">
                <a:solidFill>
                  <a:srgbClr val="000000"/>
                </a:solidFill>
                <a:latin typeface="LMSans8-Regular-Identity-H"/>
              </a:rPr>
              <a:t>années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4129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38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5482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b="1" i="0" u="none" strike="noStrike" baseline="0" dirty="0">
                <a:solidFill>
                  <a:srgbClr val="228C22"/>
                </a:solidFill>
                <a:latin typeface="LMSans10-Bold"/>
              </a:rPr>
              <a:t>Ex: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L’axiome des parallèles en géométrie euclidienne (du plan).</a:t>
            </a:r>
          </a:p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Etant donné une droite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LMSans12-Oblique"/>
              </a:rPr>
              <a:t>D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et un</a:t>
            </a:r>
          </a:p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point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LMSans12-Oblique"/>
              </a:rPr>
              <a:t>p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Fourier-Math-Symbols"/>
              </a:rPr>
              <a:t>∉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LMSans12-Oblique"/>
              </a:rPr>
              <a:t>D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, il existe </a:t>
            </a:r>
            <a:r>
              <a:rPr lang="fr-FR" sz="1800" b="0" i="0" u="none" strike="noStrike" baseline="0" dirty="0">
                <a:solidFill>
                  <a:srgbClr val="CD0000"/>
                </a:solidFill>
                <a:latin typeface="LMSans12-Regular"/>
              </a:rPr>
              <a:t>une et une</a:t>
            </a:r>
          </a:p>
          <a:p>
            <a:pPr algn="l"/>
            <a:r>
              <a:rPr lang="fr-FR" sz="1800" b="0" i="0" u="none" strike="noStrike" baseline="0" dirty="0">
                <a:solidFill>
                  <a:srgbClr val="CD0000"/>
                </a:solidFill>
                <a:latin typeface="LMSans12-Regular"/>
              </a:rPr>
              <a:t>seule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droite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LMSans12-Oblique"/>
              </a:rPr>
              <a:t>D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Fourier-Math-Symbols"/>
              </a:rPr>
              <a:t>′ ∋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LMSans12-Oblique"/>
              </a:rPr>
              <a:t>p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parallèle à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LMSans12-Oblique"/>
              </a:rPr>
              <a:t>D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.</a:t>
            </a:r>
          </a:p>
          <a:p>
            <a:pPr algn="l"/>
            <a:r>
              <a:rPr lang="fr-BE" sz="1800" b="0" i="1" u="none" strike="noStrike" baseline="0" dirty="0">
                <a:solidFill>
                  <a:srgbClr val="000000"/>
                </a:solidFill>
                <a:latin typeface="LMSans12-Oblique"/>
              </a:rPr>
              <a:t>p D</a:t>
            </a:r>
          </a:p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En géométrie </a:t>
            </a:r>
            <a:r>
              <a:rPr lang="fr-FR" sz="1800" b="0" i="0" u="none" strike="noStrike" baseline="0" dirty="0">
                <a:solidFill>
                  <a:srgbClr val="4169E2"/>
                </a:solidFill>
                <a:latin typeface="LMSans12-Regular"/>
              </a:rPr>
              <a:t>sphérique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: il n’existe </a:t>
            </a:r>
            <a:r>
              <a:rPr lang="fr-FR" sz="1800" b="0" i="0" u="none" strike="noStrike" baseline="0" dirty="0">
                <a:solidFill>
                  <a:srgbClr val="CD0000"/>
                </a:solidFill>
                <a:latin typeface="LMSans12-Regular"/>
              </a:rPr>
              <a:t>pas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de droite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LMSans12-Oblique"/>
              </a:rPr>
              <a:t>D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Fourier-Math-Symbols"/>
              </a:rPr>
              <a:t>′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par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LMSans12-Oblique"/>
              </a:rPr>
              <a:t>p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et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parallèle à </a:t>
            </a:r>
            <a:r>
              <a:rPr lang="fr-BE" sz="1800" b="0" i="1" u="none" strike="noStrike" baseline="0" dirty="0">
                <a:solidFill>
                  <a:srgbClr val="000000"/>
                </a:solidFill>
                <a:latin typeface="LMSans12-Oblique"/>
              </a:rPr>
              <a:t>D</a:t>
            </a:r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.</a:t>
            </a:r>
          </a:p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En géométrie </a:t>
            </a:r>
            <a:r>
              <a:rPr lang="fr-FR" sz="1800" b="0" i="0" u="none" strike="noStrike" baseline="0" dirty="0">
                <a:solidFill>
                  <a:srgbClr val="4169E2"/>
                </a:solidFill>
                <a:latin typeface="LMSans12-Regular"/>
              </a:rPr>
              <a:t>hyperbolique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: il y a une </a:t>
            </a:r>
            <a:r>
              <a:rPr lang="fr-FR" sz="1800" b="0" i="0" u="none" strike="noStrike" baseline="0" dirty="0">
                <a:solidFill>
                  <a:srgbClr val="CD0000"/>
                </a:solidFill>
                <a:latin typeface="LMSans12-Regular"/>
              </a:rPr>
              <a:t>infinité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de droite par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LMSans12-Oblique"/>
              </a:rPr>
              <a:t>p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et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parallèle à </a:t>
            </a:r>
            <a:r>
              <a:rPr lang="fr-BE" sz="1800" b="0" i="1" u="none" strike="noStrike" baseline="0" dirty="0">
                <a:solidFill>
                  <a:srgbClr val="000000"/>
                </a:solidFill>
                <a:latin typeface="LMSans12-Oblique"/>
              </a:rPr>
              <a:t>D</a:t>
            </a:r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.</a:t>
            </a:r>
          </a:p>
          <a:p>
            <a:pPr algn="l"/>
            <a:endParaRPr lang="fr-BE" sz="1800" b="0" i="0" u="none" strike="noStrike" baseline="0" dirty="0">
              <a:solidFill>
                <a:srgbClr val="000000"/>
              </a:solidFill>
              <a:latin typeface="LMSans12-Regular"/>
            </a:endParaRP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---</a:t>
            </a:r>
          </a:p>
          <a:p>
            <a:pPr algn="l"/>
            <a:endParaRPr lang="fr-BE" sz="1800" b="0" i="0" u="none" strike="noStrike" baseline="0" dirty="0">
              <a:solidFill>
                <a:srgbClr val="000000"/>
              </a:solidFill>
              <a:latin typeface="LMSans12-Regular"/>
            </a:endParaRPr>
          </a:p>
          <a:p>
            <a:pPr algn="l"/>
            <a:r>
              <a:rPr lang="fr-FR" sz="1800" b="1" i="0" u="none" strike="noStrike" baseline="0" dirty="0">
                <a:solidFill>
                  <a:srgbClr val="000080"/>
                </a:solidFill>
                <a:latin typeface="LMSans10-Bold"/>
              </a:rPr>
              <a:t>Déf: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Un ensemble d’axiomes est </a:t>
            </a:r>
            <a:r>
              <a:rPr lang="fr-FR" sz="1800" b="0" i="0" u="none" strike="noStrike" baseline="0" dirty="0">
                <a:solidFill>
                  <a:srgbClr val="CD0000"/>
                </a:solidFill>
                <a:latin typeface="LMSans12-Regular"/>
              </a:rPr>
              <a:t>consistant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s’il n’existe pas de</a:t>
            </a:r>
          </a:p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proposition qui peut être démontrée vraie et démontrée fausse</a:t>
            </a:r>
          </a:p>
          <a:p>
            <a:pPr algn="l"/>
            <a:r>
              <a:rPr lang="fr-FR" sz="1800" b="1" i="0" u="none" strike="noStrike" baseline="0" dirty="0">
                <a:solidFill>
                  <a:srgbClr val="000080"/>
                </a:solidFill>
                <a:latin typeface="LMSans10-Bold"/>
              </a:rPr>
              <a:t>Déf: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Un ensemble d’axiomes est </a:t>
            </a:r>
            <a:r>
              <a:rPr lang="fr-FR" sz="1800" b="0" i="0" u="none" strike="noStrike" baseline="0" dirty="0">
                <a:solidFill>
                  <a:srgbClr val="CD0000"/>
                </a:solidFill>
                <a:latin typeface="LMSans12-Regular"/>
              </a:rPr>
              <a:t>complet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si toute proposition peut</a:t>
            </a:r>
          </a:p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2-Regular"/>
              </a:rPr>
              <a:t>être démontrée vraie ou démontrée fausse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63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025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46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52172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200" b="1" i="0" u="none" strike="noStrike" baseline="0" dirty="0">
                <a:latin typeface="LMSans10-Bold"/>
              </a:rPr>
              <a:t>Cas inductif: </a:t>
            </a:r>
            <a:r>
              <a:rPr lang="fr-FR" sz="1200" b="0" i="0" u="none" strike="noStrike" baseline="0" dirty="0">
                <a:latin typeface="LMSans12-Regular"/>
              </a:rPr>
              <a:t>Pour tout </a:t>
            </a:r>
            <a:r>
              <a:rPr lang="fr-FR" sz="1200" b="0" i="1" u="none" strike="noStrike" baseline="0" dirty="0">
                <a:latin typeface="LMSans12-Oblique"/>
              </a:rPr>
              <a:t>n </a:t>
            </a:r>
            <a:r>
              <a:rPr lang="fr-FR" sz="1200" b="0" i="0" u="none" strike="noStrike" baseline="0" dirty="0">
                <a:latin typeface="Fourier-Math-Symbols"/>
              </a:rPr>
              <a:t>∈</a:t>
            </a:r>
            <a:r>
              <a:rPr lang="fr-FR" sz="1200" b="0" i="0" u="none" strike="noStrike" baseline="0" dirty="0">
                <a:latin typeface="Fourier-Math-BlackBoard"/>
              </a:rPr>
              <a:t>N</a:t>
            </a:r>
            <a:r>
              <a:rPr lang="fr-FR" sz="1200" b="0" i="0" u="none" strike="noStrike" baseline="0" dirty="0">
                <a:latin typeface="LMSans12-Regular"/>
              </a:rPr>
              <a:t>, nous devons démontrer que</a:t>
            </a:r>
          </a:p>
          <a:p>
            <a:pPr algn="l"/>
            <a:r>
              <a:rPr lang="fr-FR" sz="1200" b="0" i="1" u="none" strike="noStrike" baseline="0" dirty="0">
                <a:latin typeface="LMSans12-Oblique"/>
              </a:rPr>
              <a:t>P</a:t>
            </a:r>
            <a:r>
              <a:rPr lang="fr-FR" sz="1200" b="0" i="0" u="none" strike="noStrike" baseline="0" dirty="0">
                <a:latin typeface="LMSans12-Regular"/>
              </a:rPr>
              <a:t>(</a:t>
            </a:r>
            <a:r>
              <a:rPr lang="fr-FR" sz="1200" b="0" i="1" u="none" strike="noStrike" baseline="0" dirty="0">
                <a:latin typeface="LMSans12-Oblique"/>
              </a:rPr>
              <a:t>n</a:t>
            </a:r>
            <a:r>
              <a:rPr lang="fr-FR" sz="1200" b="0" i="0" u="none" strike="noStrike" baseline="0" dirty="0">
                <a:latin typeface="LMSans12-Regular"/>
              </a:rPr>
              <a:t>)</a:t>
            </a:r>
            <a:r>
              <a:rPr lang="fr-FR" sz="1200" b="0" i="0" u="none" strike="noStrike" baseline="0" dirty="0">
                <a:latin typeface="Fourier-Math-Symbols"/>
              </a:rPr>
              <a:t>⇒</a:t>
            </a:r>
            <a:r>
              <a:rPr lang="fr-FR" sz="1200" b="0" i="1" u="none" strike="noStrike" baseline="0" dirty="0">
                <a:latin typeface="LMSans12-Oblique"/>
              </a:rPr>
              <a:t>P</a:t>
            </a:r>
            <a:r>
              <a:rPr lang="fr-FR" sz="1200" b="0" i="0" u="none" strike="noStrike" baseline="0" dirty="0">
                <a:latin typeface="LMSans12-Regular"/>
              </a:rPr>
              <a:t>(</a:t>
            </a:r>
            <a:r>
              <a:rPr lang="fr-FR" sz="1200" b="0" i="1" u="none" strike="noStrike" baseline="0" dirty="0">
                <a:latin typeface="LMSans12-Oblique"/>
              </a:rPr>
              <a:t>n</a:t>
            </a:r>
            <a:r>
              <a:rPr lang="fr-FR" sz="1200" b="0" i="0" u="none" strike="noStrike" baseline="0" dirty="0">
                <a:latin typeface="Fourier-Math-Symbols"/>
              </a:rPr>
              <a:t>+</a:t>
            </a:r>
            <a:r>
              <a:rPr lang="fr-FR" sz="1200" b="0" i="0" u="none" strike="noStrike" baseline="0" dirty="0">
                <a:latin typeface="LMSans12-Regular"/>
              </a:rPr>
              <a:t>1) est vraie.</a:t>
            </a:r>
          </a:p>
          <a:p>
            <a:pPr algn="l"/>
            <a:r>
              <a:rPr lang="fr-FR" sz="1200" b="0" i="0" u="none" strike="noStrike" baseline="0" dirty="0">
                <a:latin typeface="LMSans12-Regular"/>
              </a:rPr>
              <a:t>Supposons (hypothèse inductif) que </a:t>
            </a:r>
            <a:r>
              <a:rPr lang="fr-FR" sz="1200" b="0" i="1" u="none" strike="noStrike" baseline="0" dirty="0">
                <a:latin typeface="LMSans12-Oblique"/>
              </a:rPr>
              <a:t>P</a:t>
            </a:r>
            <a:r>
              <a:rPr lang="fr-FR" sz="1200" b="0" i="0" u="none" strike="noStrike" baseline="0" dirty="0">
                <a:latin typeface="LMSans12-Regular"/>
              </a:rPr>
              <a:t>(</a:t>
            </a:r>
            <a:r>
              <a:rPr lang="fr-FR" sz="1200" b="0" i="1" u="none" strike="noStrike" baseline="0" dirty="0">
                <a:latin typeface="LMSans12-Oblique"/>
              </a:rPr>
              <a:t>n</a:t>
            </a:r>
            <a:r>
              <a:rPr lang="fr-FR" sz="1200" b="0" i="0" u="none" strike="noStrike" baseline="0" dirty="0">
                <a:latin typeface="LMSans12-Regular"/>
              </a:rPr>
              <a:t>) est vraie et</a:t>
            </a:r>
          </a:p>
          <a:p>
            <a:pPr algn="l"/>
            <a:r>
              <a:rPr lang="fr-FR" sz="1200" b="0" i="0" u="none" strike="noStrike" baseline="0" dirty="0">
                <a:latin typeface="LMSans12-Regular"/>
              </a:rPr>
              <a:t>démontrons que </a:t>
            </a:r>
            <a:r>
              <a:rPr lang="fr-FR" sz="1200" b="0" i="1" u="none" strike="noStrike" baseline="0" dirty="0">
                <a:latin typeface="LMSans12-Oblique"/>
              </a:rPr>
              <a:t>P</a:t>
            </a:r>
            <a:r>
              <a:rPr lang="fr-FR" sz="1200" b="0" i="0" u="none" strike="noStrike" baseline="0" dirty="0">
                <a:latin typeface="LMSans12-Regular"/>
              </a:rPr>
              <a:t>(</a:t>
            </a:r>
            <a:r>
              <a:rPr lang="fr-FR" sz="1200" b="0" i="1" u="none" strike="noStrike" baseline="0" dirty="0">
                <a:latin typeface="LMSans12-Oblique"/>
              </a:rPr>
              <a:t>n</a:t>
            </a:r>
            <a:r>
              <a:rPr lang="fr-FR" sz="1200" b="0" i="0" u="none" strike="noStrike" baseline="0" dirty="0">
                <a:latin typeface="Fourier-Math-Symbols"/>
              </a:rPr>
              <a:t>+</a:t>
            </a:r>
            <a:r>
              <a:rPr lang="fr-FR" sz="1200" b="0" i="0" u="none" strike="noStrike" baseline="0" dirty="0">
                <a:latin typeface="LMSans12-Regular"/>
              </a:rPr>
              <a:t>1) est vraie. Considérons un ensemble de</a:t>
            </a:r>
          </a:p>
          <a:p>
            <a:pPr algn="l"/>
            <a:r>
              <a:rPr lang="fr-BE" sz="1200" b="0" i="1" u="none" strike="noStrike" baseline="0" dirty="0">
                <a:latin typeface="LMSans12-Oblique"/>
              </a:rPr>
              <a:t>n</a:t>
            </a:r>
            <a:r>
              <a:rPr lang="fr-BE" sz="1200" b="0" i="0" u="none" strike="noStrike" baseline="0" dirty="0">
                <a:latin typeface="Fourier-Math-Symbols"/>
              </a:rPr>
              <a:t>+</a:t>
            </a:r>
            <a:r>
              <a:rPr lang="fr-BE" sz="1200" b="0" i="0" u="none" strike="noStrike" baseline="0" dirty="0">
                <a:latin typeface="LMSans12-Regular"/>
              </a:rPr>
              <a:t>1 chats:</a:t>
            </a:r>
          </a:p>
          <a:p>
            <a:pPr algn="l"/>
            <a:r>
              <a:rPr lang="it-IT" sz="1200" b="0" i="0" u="none" strike="noStrike" baseline="0" dirty="0">
                <a:latin typeface="Utopia-Regular"/>
              </a:rPr>
              <a:t>{</a:t>
            </a:r>
            <a:r>
              <a:rPr lang="it-IT" sz="1200" b="0" i="1" u="none" strike="noStrike" baseline="0" dirty="0">
                <a:latin typeface="LMSans12-Oblique"/>
              </a:rPr>
              <a:t>c</a:t>
            </a:r>
            <a:r>
              <a:rPr lang="it-IT" sz="1200" b="0" i="0" u="none" strike="noStrike" baseline="0" dirty="0">
                <a:latin typeface="LMSans10-Regular"/>
              </a:rPr>
              <a:t>1</a:t>
            </a:r>
            <a:r>
              <a:rPr lang="it-IT" sz="1200" b="0" i="0" u="none" strike="noStrike" baseline="0" dirty="0">
                <a:latin typeface="Utopia-Regular"/>
              </a:rPr>
              <a:t>,</a:t>
            </a:r>
            <a:r>
              <a:rPr lang="it-IT" sz="1200" b="0" i="1" u="none" strike="noStrike" baseline="0" dirty="0">
                <a:latin typeface="LMSans12-Oblique"/>
              </a:rPr>
              <a:t>c</a:t>
            </a:r>
            <a:r>
              <a:rPr lang="it-IT" sz="1200" b="0" i="0" u="none" strike="noStrike" baseline="0" dirty="0">
                <a:latin typeface="LMSans10-Regular"/>
              </a:rPr>
              <a:t>2</a:t>
            </a:r>
            <a:r>
              <a:rPr lang="it-IT" sz="1200" b="0" i="0" u="none" strike="noStrike" baseline="0" dirty="0">
                <a:latin typeface="Utopia-Regular"/>
              </a:rPr>
              <a:t>,</a:t>
            </a:r>
            <a:r>
              <a:rPr lang="it-IT" sz="1200" b="0" i="1" u="none" strike="noStrike" baseline="0" dirty="0">
                <a:latin typeface="LMSans12-Oblique"/>
              </a:rPr>
              <a:t>c</a:t>
            </a:r>
            <a:r>
              <a:rPr lang="it-IT" sz="1200" b="0" i="0" u="none" strike="noStrike" baseline="0" dirty="0">
                <a:latin typeface="LMSans10-Regular"/>
              </a:rPr>
              <a:t>3</a:t>
            </a:r>
            <a:r>
              <a:rPr lang="it-IT" sz="1200" b="0" i="0" u="none" strike="noStrike" baseline="0" dirty="0">
                <a:latin typeface="Utopia-Regular"/>
              </a:rPr>
              <a:t>, . . . ,</a:t>
            </a:r>
            <a:r>
              <a:rPr lang="it-IT" sz="1200" b="0" i="1" u="none" strike="noStrike" baseline="0" dirty="0">
                <a:latin typeface="LMSans12-Oblique"/>
              </a:rPr>
              <a:t>c</a:t>
            </a:r>
            <a:r>
              <a:rPr lang="it-IT" sz="1200" b="0" i="1" u="none" strike="noStrike" baseline="0" dirty="0">
                <a:latin typeface="LMSans10-Oblique"/>
              </a:rPr>
              <a:t>n</a:t>
            </a:r>
            <a:r>
              <a:rPr lang="it-IT" sz="1200" b="0" i="0" u="none" strike="noStrike" baseline="0" dirty="0">
                <a:latin typeface="Utopia-Regular"/>
              </a:rPr>
              <a:t>,</a:t>
            </a:r>
            <a:r>
              <a:rPr lang="it-IT" sz="1200" b="0" i="1" u="none" strike="noStrike" baseline="0" dirty="0">
                <a:latin typeface="LMSans12-Oblique"/>
              </a:rPr>
              <a:t>c</a:t>
            </a:r>
            <a:r>
              <a:rPr lang="it-IT" sz="1200" b="0" i="1" u="none" strike="noStrike" baseline="0" dirty="0">
                <a:latin typeface="LMSans10-Oblique"/>
              </a:rPr>
              <a:t>n</a:t>
            </a:r>
            <a:r>
              <a:rPr lang="it-IT" sz="1200" b="0" i="0" u="none" strike="noStrike" baseline="0" dirty="0">
                <a:latin typeface="Fourier-Math-Symbols"/>
              </a:rPr>
              <a:t>+</a:t>
            </a:r>
            <a:r>
              <a:rPr lang="it-IT" sz="1200" b="0" i="0" u="none" strike="noStrike" baseline="0" dirty="0">
                <a:latin typeface="LMSans10-Regular"/>
              </a:rPr>
              <a:t>1</a:t>
            </a:r>
            <a:r>
              <a:rPr lang="it-IT" sz="1200" b="0" i="0" u="none" strike="noStrike" baseline="0" dirty="0">
                <a:latin typeface="Utopia-Regular"/>
              </a:rPr>
              <a:t>}.</a:t>
            </a:r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47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4455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52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145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Preuve par autorité</a:t>
            </a:r>
          </a:p>
          <a:p>
            <a:pPr algn="l"/>
            <a:r>
              <a:rPr lang="fr-FR" b="0" i="0" u="none" strike="noStrike" baseline="0" dirty="0">
                <a:cs typeface="Arial" panose="020B0604020202020204" pitchFamily="34" charset="0"/>
              </a:rPr>
              <a:t>Preuve se basant sur l’intuition</a:t>
            </a:r>
          </a:p>
          <a:p>
            <a:pPr algn="l"/>
            <a:r>
              <a:rPr lang="fr-FR" b="0" i="0" u="none" strike="noStrike" baseline="0" dirty="0">
                <a:cs typeface="Arial" panose="020B0604020202020204" pitchFamily="34" charset="0"/>
              </a:rPr>
              <a:t>Preuve de la personne super assertive</a:t>
            </a:r>
          </a:p>
          <a:p>
            <a:pPr algn="l"/>
            <a:r>
              <a:rPr lang="fr-BE" b="0" i="0" u="none" strike="noStrike" baseline="0" dirty="0">
                <a:cs typeface="Arial" panose="020B0604020202020204" pitchFamily="34" charset="0"/>
              </a:rPr>
              <a:t>Preuve par dessin</a:t>
            </a:r>
          </a:p>
          <a:p>
            <a:pPr algn="l"/>
            <a:r>
              <a:rPr lang="fr-BE" b="0" i="0" u="none" strike="noStrike" baseline="0" dirty="0">
                <a:cs typeface="Arial" panose="020B0604020202020204" pitchFamily="34" charset="0"/>
              </a:rPr>
              <a:t>Preuve par omission</a:t>
            </a:r>
          </a:p>
          <a:p>
            <a:pPr algn="l"/>
            <a:r>
              <a:rPr lang="fr-BE" b="0" i="0" u="none" strike="noStrike" baseline="0" dirty="0">
                <a:cs typeface="Arial" panose="020B0604020202020204" pitchFamily="34" charset="0"/>
              </a:rPr>
              <a:t>Preuve par épuisement</a:t>
            </a:r>
          </a:p>
          <a:p>
            <a:pPr algn="l"/>
            <a:r>
              <a:rPr lang="fr-FR" b="0" i="0" u="none" strike="noStrike" baseline="0" dirty="0">
                <a:cs typeface="Arial" panose="020B0604020202020204" pitchFamily="34" charset="0"/>
              </a:rPr>
              <a:t>Preuve par notation obscure</a:t>
            </a:r>
          </a:p>
          <a:p>
            <a:pPr algn="l"/>
            <a:r>
              <a:rPr lang="fr-FR" b="0" i="0" u="none" strike="noStrike" baseline="0" dirty="0">
                <a:cs typeface="Arial" panose="020B0604020202020204" pitchFamily="34" charset="0"/>
              </a:rPr>
              <a:t>Preuve en agitant les mains</a:t>
            </a:r>
          </a:p>
          <a:p>
            <a:pPr algn="l"/>
            <a:r>
              <a:rPr lang="fr-BE" b="0" i="0" u="none" strike="noStrike" baseline="0" dirty="0">
                <a:cs typeface="Arial" panose="020B0604020202020204" pitchFamily="34" charset="0"/>
              </a:rPr>
              <a:t>Preuve par l’exemple</a:t>
            </a:r>
          </a:p>
          <a:p>
            <a:pPr algn="l"/>
            <a:r>
              <a:rPr lang="fr-FR" b="0" i="0" u="none" strike="noStrike" baseline="0" dirty="0">
                <a:cs typeface="Arial" panose="020B0604020202020204" pitchFamily="34" charset="0"/>
              </a:rPr>
              <a:t>Preuve du cuisinier suédois</a:t>
            </a:r>
            <a:endParaRPr lang="fr-BE" dirty="0">
              <a:cs typeface="Arial" panose="020B0604020202020204" pitchFamily="34" charset="0"/>
            </a:endParaRP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53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740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2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Selon l’instance particulière considérée, un algorithme peut prendre</a:t>
            </a:r>
          </a:p>
          <a:p>
            <a:pPr algn="l"/>
            <a:r>
              <a:rPr lang="fr-FR" sz="12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plus ou moins de temps</a:t>
            </a:r>
          </a:p>
          <a:p>
            <a:pPr algn="l"/>
            <a:r>
              <a:rPr lang="fr-FR" sz="1200" b="0" i="0" u="none" strike="noStrike" baseline="0" dirty="0">
                <a:solidFill>
                  <a:srgbClr val="2B2F2E"/>
                </a:solidFill>
                <a:latin typeface="MSAM10"/>
              </a:rPr>
              <a:t>▶ 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Les instances possibles peuvent alors être classées en meilleur(s) cas,</a:t>
            </a:r>
          </a:p>
          <a:p>
            <a:pPr algn="l"/>
            <a:r>
              <a:rPr lang="fr-FR" sz="12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pire(s) cas ou cas moyen(s)</a:t>
            </a:r>
          </a:p>
          <a:p>
            <a:pPr algn="l"/>
            <a:r>
              <a:rPr lang="fr-FR" sz="1200" b="0" i="1" u="none" strike="noStrike" baseline="0" dirty="0">
                <a:solidFill>
                  <a:srgbClr val="2B2F2E"/>
                </a:solidFill>
                <a:latin typeface="LMMathSymbols9-Regular"/>
              </a:rPr>
              <a:t>• 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LMSans9-Regular-Identity-H"/>
              </a:rPr>
              <a:t>Attention, on parle bien d’</a:t>
            </a:r>
            <a:r>
              <a:rPr lang="fr-FR" sz="1200" b="1" i="0" u="none" strike="noStrike" baseline="0" dirty="0">
                <a:solidFill>
                  <a:srgbClr val="000000"/>
                </a:solidFill>
                <a:latin typeface="LMSans10-Bold-Identity-H"/>
              </a:rPr>
              <a:t>instances de </a:t>
            </a:r>
            <a:r>
              <a:rPr lang="fr-FR" sz="1200" b="1" i="1" u="none" strike="noStrike" baseline="0" dirty="0">
                <a:solidFill>
                  <a:srgbClr val="000000"/>
                </a:solidFill>
                <a:latin typeface="LMSans10-BoldOblique-Identity-H"/>
              </a:rPr>
              <a:t>même </a:t>
            </a:r>
            <a:r>
              <a:rPr lang="fr-FR" sz="1200" b="1" i="0" u="none" strike="noStrike" baseline="0" dirty="0">
                <a:solidFill>
                  <a:srgbClr val="000000"/>
                </a:solidFill>
                <a:latin typeface="LMSans10-Bold-Identity-H"/>
              </a:rPr>
              <a:t>taille</a:t>
            </a:r>
          </a:p>
          <a:p>
            <a:pPr algn="l"/>
            <a:r>
              <a:rPr lang="fr-FR" sz="1200" b="0" i="0" u="none" strike="noStrike" baseline="0" dirty="0">
                <a:solidFill>
                  <a:srgbClr val="000000"/>
                </a:solidFill>
                <a:latin typeface="LMSans9-Regular-Identity-H"/>
              </a:rPr>
              <a:t>ex. : si l’on s’intéresse au tri, y a-t-il des instances qui prennent plus</a:t>
            </a:r>
          </a:p>
          <a:p>
            <a:pPr algn="l"/>
            <a:r>
              <a:rPr lang="fr-FR" sz="1200" b="0" i="0" u="none" strike="noStrike" baseline="0" dirty="0">
                <a:solidFill>
                  <a:srgbClr val="000000"/>
                </a:solidFill>
                <a:latin typeface="LMSans9-Regular-Identity-H"/>
              </a:rPr>
              <a:t>de temps à résoudre que d’autres si la taille du tableau est</a:t>
            </a:r>
          </a:p>
          <a:p>
            <a:pPr algn="l"/>
            <a:r>
              <a:rPr lang="fr-BE" sz="1200" b="0" i="0" u="none" strike="noStrike" baseline="0" dirty="0">
                <a:solidFill>
                  <a:srgbClr val="000000"/>
                </a:solidFill>
                <a:latin typeface="LMSans9-Regular-Identity-H"/>
              </a:rPr>
              <a:t>inchangée ?</a:t>
            </a:r>
          </a:p>
          <a:p>
            <a:pPr algn="l"/>
            <a:r>
              <a:rPr lang="fr-FR" sz="1200" b="0" i="0" u="none" strike="noStrike" baseline="0" dirty="0">
                <a:solidFill>
                  <a:srgbClr val="2B2F2E"/>
                </a:solidFill>
                <a:latin typeface="MSAM10"/>
              </a:rPr>
              <a:t>▶ 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Nous nous intéressons souvent au temps pris dans le pire cas car</a:t>
            </a:r>
          </a:p>
          <a:p>
            <a:pPr algn="l"/>
            <a:r>
              <a:rPr lang="fr-FR" sz="1200" b="0" i="1" u="none" strike="noStrike" baseline="0" dirty="0">
                <a:solidFill>
                  <a:srgbClr val="2B2F2E"/>
                </a:solidFill>
                <a:latin typeface="LMMathSymbols9-Regular"/>
              </a:rPr>
              <a:t>• 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LMSans9-Regular-Identity-H"/>
              </a:rPr>
              <a:t>nous voulons une garantie sur le temps maximum d’exécution</a:t>
            </a:r>
          </a:p>
          <a:p>
            <a:pPr algn="l"/>
            <a:r>
              <a:rPr lang="fr-FR" sz="1200" b="0" i="1" u="none" strike="noStrike" baseline="0" dirty="0">
                <a:solidFill>
                  <a:srgbClr val="2B2F2E"/>
                </a:solidFill>
                <a:latin typeface="LMMathSymbols9-Regular"/>
              </a:rPr>
              <a:t>• 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LMSans9-Regular-Identity-H"/>
              </a:rPr>
              <a:t>le meilleur cas donne lieu à une estimation optimiste</a:t>
            </a:r>
          </a:p>
          <a:p>
            <a:pPr algn="l"/>
            <a:r>
              <a:rPr lang="fr-FR" sz="1200" b="0" i="1" u="none" strike="noStrike" baseline="0" dirty="0">
                <a:solidFill>
                  <a:srgbClr val="2B2F2E"/>
                </a:solidFill>
                <a:latin typeface="LMMathSymbols9-Regular"/>
              </a:rPr>
              <a:t>• </a:t>
            </a:r>
            <a:r>
              <a:rPr lang="fr-FR" sz="1200" b="0" i="0" u="none" strike="noStrike" baseline="0" dirty="0">
                <a:solidFill>
                  <a:srgbClr val="000000"/>
                </a:solidFill>
                <a:latin typeface="LMSans9-Regular-Identity-H"/>
              </a:rPr>
              <a:t>un cas représentatif “moyen” est souvent difficile à définir</a:t>
            </a:r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50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1202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initialisation de i : 1 op</a:t>
            </a:r>
          </a:p>
          <a:p>
            <a:r>
              <a:rPr lang="fr-FR" dirty="0"/>
              <a:t>incrément de i : 2 opérations, exécutées n−1 fois</a:t>
            </a:r>
          </a:p>
          <a:p>
            <a:r>
              <a:rPr lang="fr-FR" dirty="0"/>
              <a:t>test de la condition : 2 opérations, exécutées n fois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17747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Fonction qui renvoie un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nombre toujours supérieur, ou égal, au</a:t>
            </a:r>
          </a:p>
          <a:p>
            <a:pPr algn="l"/>
            <a:r>
              <a:rPr lang="fr-F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nombre d’opérations primitives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réellement effectuées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pour n’importe</a:t>
            </a:r>
          </a:p>
          <a:p>
            <a:pPr algn="l"/>
            <a:r>
              <a:rPr lang="fr-F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quelle instance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de taille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</a:t>
            </a:r>
          </a:p>
          <a:p>
            <a:pPr algn="l"/>
            <a:endParaRPr lang="fr-FR" sz="1800" b="0" i="1" u="none" strike="noStrike" baseline="0" dirty="0">
              <a:solidFill>
                <a:srgbClr val="2F6C9C"/>
              </a:solidFill>
              <a:latin typeface="LMSans10-Oblique-Identity-H"/>
            </a:endParaRPr>
          </a:p>
          <a:p>
            <a:pPr algn="l"/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f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"/>
              </a:rPr>
              <a:t>(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"/>
              </a:rPr>
              <a:t>) =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7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10-Regular"/>
              </a:rPr>
              <a:t>−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1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: trop petit dans le pire cas</a:t>
            </a:r>
          </a:p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On s’intéresse généralement au pire cas</a:t>
            </a:r>
          </a:p>
          <a:p>
            <a:pPr algn="l"/>
            <a:r>
              <a:rPr lang="fr-FR" sz="1800" b="0" i="1" u="none" strike="noStrike" baseline="0" dirty="0">
                <a:solidFill>
                  <a:srgbClr val="2B2F2E"/>
                </a:solidFill>
                <a:latin typeface="LMMathSymbols10-Regular"/>
              </a:rPr>
              <a:t>•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f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"/>
              </a:rPr>
              <a:t>(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"/>
              </a:rPr>
              <a:t>) =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9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10-Regular"/>
              </a:rPr>
              <a:t>−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3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: trop grand dans le meilleur cas</a:t>
            </a:r>
          </a:p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Besoin de “compter” le nombre d’opérations primitives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326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0108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En réalité, il n’y a pas de meilleure solution :</a:t>
            </a:r>
          </a:p>
          <a:p>
            <a:pPr algn="l"/>
            <a:r>
              <a:rPr lang="fr-FR" sz="1800" b="0" i="1" u="none" strike="noStrike" baseline="0" dirty="0">
                <a:solidFill>
                  <a:srgbClr val="2B2F2E"/>
                </a:solidFill>
                <a:latin typeface="LMMathSymbols10-Regular"/>
              </a:rPr>
              <a:t>•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Il faut bien déplacer le plus grand disque à un moment où un autre</a:t>
            </a:r>
          </a:p>
          <a:p>
            <a:pPr algn="l"/>
            <a:r>
              <a:rPr lang="fr-FR" sz="1800" b="0" i="1" u="none" strike="noStrike" baseline="0" dirty="0">
                <a:solidFill>
                  <a:srgbClr val="2B2F2E"/>
                </a:solidFill>
                <a:latin typeface="LMMathSymbols10-Regular"/>
              </a:rPr>
              <a:t>•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Pour ça, les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10-Regular"/>
              </a:rPr>
              <a:t>−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1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plus petits doivent être ensemble sur un piquet</a:t>
            </a:r>
          </a:p>
          <a:p>
            <a:pPr algn="l"/>
            <a:r>
              <a:rPr lang="fr-FR" sz="1800" b="0" i="0" u="none" strike="noStrike" baseline="0" dirty="0">
                <a:solidFill>
                  <a:srgbClr val="2B2F2E"/>
                </a:solidFill>
                <a:latin typeface="MSAM10"/>
              </a:rPr>
              <a:t>▶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Et il faut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au moins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T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8-Oblique-Identity-H"/>
              </a:rPr>
              <a:t>n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7-Regular"/>
              </a:rPr>
              <a:t>−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8-Regular-Identity-H"/>
              </a:rPr>
              <a:t>1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mouvements pour les y placer</a:t>
            </a:r>
          </a:p>
          <a:p>
            <a:pPr algn="l"/>
            <a:r>
              <a:rPr lang="fr-FR" sz="1800" b="0" i="1" u="none" strike="noStrike" baseline="0" dirty="0">
                <a:solidFill>
                  <a:srgbClr val="2B2F2E"/>
                </a:solidFill>
                <a:latin typeface="LMMathSymbols10-Regular"/>
              </a:rPr>
              <a:t>•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Pour déplacer le plus gros disque, il faut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au moins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1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mouvement</a:t>
            </a:r>
          </a:p>
          <a:p>
            <a:pPr algn="l"/>
            <a:r>
              <a:rPr lang="fr-FR" sz="1800" b="0" i="1" u="none" strike="noStrike" baseline="0" dirty="0">
                <a:solidFill>
                  <a:srgbClr val="2B2F2E"/>
                </a:solidFill>
                <a:latin typeface="LMMathSymbols10-Regular"/>
              </a:rPr>
              <a:t>•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Ensuite, il faut redéplacer les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10-Regular"/>
              </a:rPr>
              <a:t>−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1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plus petits (tous sur un même</a:t>
            </a:r>
          </a:p>
          <a:p>
            <a:pPr algn="l"/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piquet) sur le plus grand disque</a:t>
            </a:r>
          </a:p>
          <a:p>
            <a:pPr algn="l"/>
            <a:r>
              <a:rPr lang="fr-FR" sz="1800" b="0" i="0" u="none" strike="noStrike" baseline="0" dirty="0">
                <a:solidFill>
                  <a:srgbClr val="2B2F2E"/>
                </a:solidFill>
                <a:latin typeface="MSAM10"/>
              </a:rPr>
              <a:t>▶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Et il faut également 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au moins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T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8-Oblique-Identity-H"/>
              </a:rPr>
              <a:t>n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7-Regular"/>
              </a:rPr>
              <a:t>−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8-Regular-Identity-H"/>
              </a:rPr>
              <a:t>1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mouvements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18694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800" b="1" i="1" u="none" strike="noStrike" baseline="0" dirty="0">
                <a:solidFill>
                  <a:srgbClr val="000000"/>
                </a:solidFill>
                <a:latin typeface="LMSans10-BoldOblique"/>
              </a:rPr>
              <a:t>n n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LMSans10-Bold"/>
              </a:rPr>
              <a:t>2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Fourier-Math-Symbols"/>
              </a:rPr>
              <a:t>+</a:t>
            </a:r>
            <a:r>
              <a:rPr lang="pt-BR" sz="1800" b="1" i="1" u="none" strike="noStrike" baseline="0" dirty="0">
                <a:solidFill>
                  <a:srgbClr val="000000"/>
                </a:solidFill>
                <a:latin typeface="LMSans10-BoldOblique"/>
              </a:rPr>
              <a:t>n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Fourier-Math-Symbols"/>
              </a:rPr>
              <a:t>+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LMSans10-Bold"/>
              </a:rPr>
              <a:t>41 Premier ?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0 41 Vrai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1 43 Vrai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2 47 Vrai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3 53 Vrai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...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...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...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20 461 Vrai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...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...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...</a:t>
            </a: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39 1601 Vrai</a:t>
            </a:r>
          </a:p>
          <a:p>
            <a:pPr algn="l"/>
            <a:endParaRPr lang="fr-BE" sz="1800" b="0" i="0" u="none" strike="noStrike" baseline="0" dirty="0">
              <a:solidFill>
                <a:srgbClr val="000000"/>
              </a:solidFill>
              <a:latin typeface="LMSans12-Regular"/>
            </a:endParaRP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MAIS</a:t>
            </a:r>
          </a:p>
          <a:p>
            <a:pPr algn="l"/>
            <a:endParaRPr lang="fr-BE" sz="1800" b="0" i="0" u="none" strike="noStrike" baseline="0" dirty="0">
              <a:solidFill>
                <a:srgbClr val="000000"/>
              </a:solidFill>
              <a:latin typeface="LMSans12-Regular"/>
            </a:endParaRP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P(40) = 1681 = 41²</a:t>
            </a:r>
          </a:p>
          <a:p>
            <a:pPr algn="l"/>
            <a:endParaRPr lang="fr-BE" sz="1800" b="0" i="0" u="none" strike="noStrike" baseline="0" dirty="0">
              <a:solidFill>
                <a:srgbClr val="000000"/>
              </a:solidFill>
              <a:latin typeface="LMSans12-Regular"/>
            </a:endParaRPr>
          </a:p>
          <a:p>
            <a:pPr algn="l"/>
            <a:r>
              <a:rPr lang="fr-BE" sz="1800" b="0" i="0" u="none" strike="noStrike" baseline="0" dirty="0">
                <a:solidFill>
                  <a:srgbClr val="000000"/>
                </a:solidFill>
                <a:latin typeface="LMSans12-Regular"/>
              </a:rPr>
              <a:t>P(41) = divisible par 41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5914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sz="1800" b="0" i="0" u="none" strike="noStrike" baseline="0" dirty="0">
                <a:latin typeface="LMSans12-Regular"/>
              </a:rPr>
              <a:t>Conjecturée par Euler en 1769</a:t>
            </a:r>
          </a:p>
          <a:p>
            <a:pPr algn="l"/>
            <a:r>
              <a:rPr lang="fr-FR" sz="1800" b="0" i="0" u="none" strike="noStrike" baseline="0" dirty="0">
                <a:latin typeface="Fourier-Math-Symbols"/>
              </a:rPr>
              <a:t>• </a:t>
            </a:r>
            <a:r>
              <a:rPr lang="fr-FR" sz="1800" b="0" i="0" u="none" strike="noStrike" baseline="0" dirty="0">
                <a:latin typeface="LMSans12-Regular"/>
              </a:rPr>
              <a:t>Non résolue pendant 2 </a:t>
            </a:r>
            <a:r>
              <a:rPr lang="fr-FR" sz="1800" b="0" i="0" u="none" strike="noStrike" baseline="0" dirty="0" err="1">
                <a:latin typeface="LMSans12-Regular"/>
              </a:rPr>
              <a:t>siécles</a:t>
            </a:r>
            <a:endParaRPr lang="fr-FR" sz="1800" b="0" i="0" u="none" strike="noStrike" baseline="0" dirty="0">
              <a:latin typeface="LMSans12-Regular"/>
            </a:endParaRPr>
          </a:p>
          <a:p>
            <a:pPr algn="l"/>
            <a:r>
              <a:rPr lang="fr-FR" sz="1800" b="0" i="0" u="none" strike="noStrike" baseline="0" dirty="0">
                <a:latin typeface="Fourier-Math-Symbols"/>
              </a:rPr>
              <a:t>• </a:t>
            </a:r>
            <a:r>
              <a:rPr lang="fr-FR" sz="1800" b="0" i="0" u="none" strike="noStrike" baseline="0" dirty="0">
                <a:latin typeface="LMSans12-Regular"/>
              </a:rPr>
              <a:t>Réfutée par Noam </a:t>
            </a:r>
            <a:r>
              <a:rPr lang="fr-FR" sz="1800" b="0" i="0" u="none" strike="noStrike" baseline="0" dirty="0" err="1">
                <a:latin typeface="LMSans12-Regular"/>
              </a:rPr>
              <a:t>Elkies</a:t>
            </a:r>
            <a:r>
              <a:rPr lang="fr-FR" sz="1800" b="0" i="0" u="none" strike="noStrike" baseline="0" dirty="0">
                <a:latin typeface="LMSans12-Regular"/>
              </a:rPr>
              <a:t> en 1988</a:t>
            </a:r>
          </a:p>
          <a:p>
            <a:pPr algn="l"/>
            <a:endParaRPr lang="fr-FR" sz="1800" b="0" i="0" u="none" strike="noStrike" baseline="0" dirty="0">
              <a:latin typeface="LMSans12-Regular"/>
            </a:endParaRPr>
          </a:p>
          <a:p>
            <a:pPr algn="l"/>
            <a:r>
              <a:rPr lang="fr-FR" sz="1800" b="0" i="0" u="none" strike="noStrike" baseline="0" dirty="0">
                <a:latin typeface="LMSans12-Regular"/>
              </a:rPr>
              <a:t>---</a:t>
            </a:r>
          </a:p>
          <a:p>
            <a:pPr algn="l"/>
            <a:endParaRPr lang="fr-FR" sz="1800" b="0" i="0" u="none" strike="noStrike" baseline="0" dirty="0">
              <a:latin typeface="LMSans12-Regular"/>
            </a:endParaRPr>
          </a:p>
          <a:p>
            <a:pPr algn="l"/>
            <a:r>
              <a:rPr lang="fr-FR" sz="1800" b="0" i="0" u="none" strike="noStrike" baseline="0" dirty="0">
                <a:latin typeface="LMSans12-Regular"/>
              </a:rPr>
              <a:t>Faux mais plus petit contre-exemple demande des x, y, Z bien supérieur à 1000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2FF5F-0C64-4FEE-B2DF-F912BCEEA8E0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444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2E52712-542C-4861-8486-8C858B7A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581" y="2248912"/>
            <a:ext cx="7886700" cy="116969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algn="l"/>
            <a:r>
              <a:rPr lang="fr-FR" sz="4000" b="1">
                <a:solidFill>
                  <a:srgbClr val="2B2B2B"/>
                </a:solidFill>
                <a:latin typeface="Roboto" panose="02000000000000000000" pitchFamily="2" charset="0"/>
              </a:rPr>
              <a:t>Modifiez le style du titre</a:t>
            </a:r>
            <a:endParaRPr lang="fr-BE" sz="4000" b="1" dirty="0">
              <a:solidFill>
                <a:srgbClr val="2B2B2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A9EC390-C245-44B2-9757-6A655C8E38EA}"/>
              </a:ext>
            </a:extLst>
          </p:cNvPr>
          <p:cNvSpPr/>
          <p:nvPr userDrawn="1"/>
        </p:nvSpPr>
        <p:spPr>
          <a:xfrm>
            <a:off x="1266825" y="3652838"/>
            <a:ext cx="101699" cy="101699"/>
          </a:xfrm>
          <a:prstGeom prst="ellipse">
            <a:avLst/>
          </a:prstGeom>
          <a:solidFill>
            <a:srgbClr val="C91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B2A0E2-6813-486D-9BFB-68658524F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093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977" y="1898361"/>
            <a:ext cx="8539273" cy="4076412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94AA50C-7222-461E-8AD0-4AEDB98C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DB69894-CF4A-49E7-AB8A-2E7987C06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028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825625"/>
            <a:ext cx="4094864" cy="4201102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25625"/>
            <a:ext cx="4286250" cy="4201102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249BFAD-C788-41B2-BB4B-D7F32CD3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B86179-DD5C-452E-B116-146F34DEC1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7577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500" y="1819386"/>
            <a:ext cx="4094864" cy="77818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 b="1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9" y="1819386"/>
            <a:ext cx="4286249" cy="77818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 b="1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027A339-3B89-4CDB-9455-030617AA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587D5F-FDBB-4EB1-A522-C7E11E30E6C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85750" y="2690037"/>
            <a:ext cx="4094864" cy="3336690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56E0546-6F03-4C97-9834-2DAEDD200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2690037"/>
            <a:ext cx="4286250" cy="3336690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3381CD9-00CC-417F-9EA9-ACF2A1414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653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C00A9C74-3B0E-442F-9551-373DA2D7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F80F7D-B5F8-4569-9F90-3912FF9870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885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3B3F24F-F9CE-48E5-8E78-0EAD4E00D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1771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4020" y="1756064"/>
            <a:ext cx="3294999" cy="4112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/>
          </p:nvPr>
        </p:nvSpPr>
        <p:spPr>
          <a:xfrm>
            <a:off x="3782292" y="1756065"/>
            <a:ext cx="5077688" cy="4112924"/>
          </a:xfrm>
          <a:prstGeom prst="rect">
            <a:avLst/>
          </a:prstGeom>
        </p:spPr>
        <p:txBody>
          <a:bodyPr/>
          <a:lstStyle>
            <a:lvl1pPr>
              <a:buClr>
                <a:srgbClr val="C91317"/>
              </a:buClr>
              <a:buSzPct val="200000"/>
              <a:defRPr sz="1800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>
              <a:buClr>
                <a:srgbClr val="C91317"/>
              </a:buClr>
              <a:buSzPct val="200000"/>
              <a:defRPr sz="1600">
                <a:solidFill>
                  <a:srgbClr val="2B2B2B"/>
                </a:solidFill>
                <a:latin typeface="Arial" panose="020B0604020202020204" pitchFamily="34" charset="0"/>
              </a:defRPr>
            </a:lvl2pPr>
            <a:lvl3pPr>
              <a:buClr>
                <a:srgbClr val="C91317"/>
              </a:buClr>
              <a:buSzPct val="200000"/>
              <a:defRPr sz="1600">
                <a:solidFill>
                  <a:srgbClr val="2B2B2B"/>
                </a:solidFill>
                <a:latin typeface="Arial" panose="020B0604020202020204" pitchFamily="34" charset="0"/>
              </a:defRPr>
            </a:lvl3pPr>
            <a:lvl4pPr>
              <a:buClr>
                <a:srgbClr val="C91317"/>
              </a:buClr>
              <a:buSzPct val="200000"/>
              <a:defRPr sz="1600">
                <a:solidFill>
                  <a:srgbClr val="2B2B2B"/>
                </a:solidFill>
                <a:latin typeface="Arial" panose="020B0604020202020204" pitchFamily="34" charset="0"/>
              </a:defRPr>
            </a:lvl4pPr>
            <a:lvl5pPr>
              <a:buClr>
                <a:srgbClr val="C91317"/>
              </a:buClr>
              <a:buSzPct val="200000"/>
              <a:defRPr sz="1400">
                <a:solidFill>
                  <a:srgbClr val="2B2B2B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723936F-B140-4856-8235-EC2D80F4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1B9BBB8-6FF0-4B19-ABA7-E48EDDA4C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443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6000" y="1776845"/>
            <a:ext cx="6572250" cy="408420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1" y="1776845"/>
            <a:ext cx="1885950" cy="40921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rgbClr val="2B2B2B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43EE628-A185-4A6D-BE88-14EFD8F4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28600"/>
            <a:ext cx="4286249" cy="96224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fr-FR" sz="2500">
                <a:solidFill>
                  <a:srgbClr val="2B2B2B"/>
                </a:solidFill>
                <a:latin typeface="Roboto "/>
              </a:rPr>
              <a:t>Modifiez le style du titre</a:t>
            </a:r>
            <a:endParaRPr lang="fr-BE" sz="2500" dirty="0">
              <a:solidFill>
                <a:srgbClr val="2B2B2B"/>
              </a:solidFill>
              <a:latin typeface="Roboto 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18CF9C-FA09-400B-8A6D-3B4F71D1C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579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142E7-FD62-4A3B-BA3B-F57F13E8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CDE9CF-4445-4195-AB8F-98D37C850D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17093D8-5537-49FE-9E58-DD113F96AA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5850" y="3109912"/>
            <a:ext cx="5553075" cy="638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120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DBFD8E-0DC8-4C60-850D-B6271FE2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1034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10DA80-EF2E-4A94-8BB7-3A6AF98E4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48475" y="608012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F9506-C750-44C3-8E12-610AD4C8F1F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631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7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75EA5D-AC64-41C5-A86A-8CEC6C3E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581" y="2248912"/>
            <a:ext cx="7886700" cy="1062699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Mathématiques appliquées à l'informatique</a:t>
            </a:r>
            <a:endParaRPr lang="fr-BE" sz="4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893DFD-C04B-4489-8111-E1C33A2FF174}"/>
              </a:ext>
            </a:extLst>
          </p:cNvPr>
          <p:cNvSpPr txBox="1"/>
          <p:nvPr/>
        </p:nvSpPr>
        <p:spPr>
          <a:xfrm>
            <a:off x="1573427" y="3505200"/>
            <a:ext cx="74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BA2 Informatique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Johan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Depréter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– johan.depreter@heh.be</a:t>
            </a:r>
            <a:endParaRPr lang="fr-B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3B3C02-371C-4836-9681-7DD0EFCB3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3358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F468A0B-0E00-4EC4-8383-992A99998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« Grand O »</a:t>
            </a:r>
          </a:p>
          <a:p>
            <a:pPr marL="0" indent="0" algn="ctr">
              <a:buNone/>
            </a:pP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f 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"/>
              </a:rPr>
              <a:t>(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n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"/>
              </a:rPr>
              <a:t>)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MathSymbols10-Regular"/>
              </a:rPr>
              <a:t>∈ O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"/>
              </a:rPr>
              <a:t>(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g 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"/>
              </a:rPr>
              <a:t>(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n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"/>
              </a:rPr>
              <a:t>)) 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LMSans10-Regular-Identity-H"/>
              </a:rPr>
              <a:t>si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MathSymbols10-Regular"/>
              </a:rPr>
              <a:t>∃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c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MathItalic10-Regular"/>
              </a:rPr>
              <a:t>&gt; 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-Identity-H"/>
              </a:rPr>
              <a:t>0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LMSans10-Regular-Identity-H"/>
              </a:rPr>
              <a:t>,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MathSymbols10-Regular"/>
              </a:rPr>
              <a:t>∃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n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8-Regular-Identity-H"/>
              </a:rPr>
              <a:t>0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MathSymbols10-Regular"/>
              </a:rPr>
              <a:t>≥ 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-Identity-H"/>
              </a:rPr>
              <a:t>1 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LMSans10-Regular-Identity-H"/>
              </a:rPr>
              <a:t>tels que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f 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"/>
              </a:rPr>
              <a:t>(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n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"/>
              </a:rPr>
              <a:t>)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MathSymbols10-Regular"/>
              </a:rPr>
              <a:t>≤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c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MathItalic10-Regular"/>
              </a:rPr>
              <a:t>.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g 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"/>
              </a:rPr>
              <a:t>(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n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10-Regular"/>
              </a:rPr>
              <a:t>)</a:t>
            </a:r>
            <a:r>
              <a:rPr lang="pt-BR" b="0" i="0" u="none" strike="noStrike" baseline="0" dirty="0">
                <a:solidFill>
                  <a:srgbClr val="000000"/>
                </a:solidFill>
                <a:latin typeface="LMSans10-Regular-Identity-H"/>
              </a:rPr>
              <a:t>,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MathSymbols10-Regular"/>
              </a:rPr>
              <a:t>∀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n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MathSymbols10-Regular"/>
              </a:rPr>
              <a:t>≥ </a:t>
            </a:r>
            <a:r>
              <a:rPr lang="pt-BR" b="0" i="1" u="none" strike="noStrike" baseline="0" dirty="0">
                <a:solidFill>
                  <a:srgbClr val="2F6C9C"/>
                </a:solidFill>
                <a:latin typeface="LMSans10-Oblique-Identity-H"/>
              </a:rPr>
              <a:t>n</a:t>
            </a:r>
            <a:r>
              <a:rPr lang="pt-BR" b="0" i="0" u="none" strike="noStrike" baseline="0" dirty="0">
                <a:solidFill>
                  <a:srgbClr val="2F6C9C"/>
                </a:solidFill>
                <a:latin typeface="LMSans8-Regular-Identity-H"/>
              </a:rPr>
              <a:t>0</a:t>
            </a:r>
            <a:endParaRPr lang="fr-FR" dirty="0"/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Autrement dit :</a:t>
            </a:r>
          </a:p>
          <a:p>
            <a:pPr marL="457200" lvl="1" indent="0">
              <a:buNone/>
            </a:pPr>
            <a:r>
              <a:rPr lang="fr-BE" dirty="0"/>
              <a:t>G(n) est une borne supérieure de f(n)</a:t>
            </a:r>
          </a:p>
          <a:p>
            <a:pPr marL="457200" lvl="1" indent="0">
              <a:buNone/>
            </a:pPr>
            <a:r>
              <a:rPr lang="fr-BE" dirty="0"/>
              <a:t>Elle se « situe » à une constante multiplicative près</a:t>
            </a:r>
          </a:p>
          <a:p>
            <a:pPr marL="457200" lvl="1" indent="0">
              <a:buNone/>
            </a:pPr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re 2">
                <a:extLst>
                  <a:ext uri="{FF2B5EF4-FFF2-40B4-BE49-F238E27FC236}">
                    <a16:creationId xmlns:a16="http://schemas.microsoft.com/office/drawing/2014/main" id="{E40998FF-171D-400B-ADBB-2DE577A858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Notation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endParaRPr lang="fr-BE" sz="3600" dirty="0">
                  <a:latin typeface="LMMathSymbols10-Regular"/>
                </a:endParaRPr>
              </a:p>
            </p:txBody>
          </p:sp>
        </mc:Choice>
        <mc:Fallback xmlns="">
          <p:sp>
            <p:nvSpPr>
              <p:cNvPr id="3" name="Titre 2">
                <a:extLst>
                  <a:ext uri="{FF2B5EF4-FFF2-40B4-BE49-F238E27FC236}">
                    <a16:creationId xmlns:a16="http://schemas.microsoft.com/office/drawing/2014/main" id="{E40998FF-171D-400B-ADBB-2DE577A85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125" b="-191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766F22-67AF-42F9-B544-8E82DE62B1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3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4E154AC-97EC-4EA0-8DE5-6707993E3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5CDA42B-526E-43F6-BEAC-E96D3CE0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4F5A0E-E186-4E6D-B5DA-F21233A95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11</a:t>
            </a:fld>
            <a:endParaRPr lang="fr-BE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82EE616-0A48-4B6B-84CC-F771ED5A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79" y="1296199"/>
            <a:ext cx="7106996" cy="49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8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FEABDF2-9204-439F-9EBB-247F0CE0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va s’intéresser à la borne la plus simple et strict possible</a:t>
            </a:r>
          </a:p>
          <a:p>
            <a:endParaRPr lang="fr-FR" dirty="0"/>
          </a:p>
          <a:p>
            <a:r>
              <a:rPr lang="fr-FR" dirty="0"/>
              <a:t>Dans l’exemple précédent, n est une borne supérieure de 9n – 3 à une constante multiplicative près</a:t>
            </a:r>
          </a:p>
          <a:p>
            <a:endParaRPr lang="fr-FR" dirty="0"/>
          </a:p>
          <a:p>
            <a:r>
              <a:rPr lang="fr-FR" dirty="0"/>
              <a:t>On ne garde que les termes dominants et on supprime les constantes.</a:t>
            </a:r>
            <a:endParaRPr lang="fr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re 2">
                <a:extLst>
                  <a:ext uri="{FF2B5EF4-FFF2-40B4-BE49-F238E27FC236}">
                    <a16:creationId xmlns:a16="http://schemas.microsoft.com/office/drawing/2014/main" id="{677419DF-8E5C-4E0E-94E9-4F2A75DD91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Notation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3" name="Titre 2">
                <a:extLst>
                  <a:ext uri="{FF2B5EF4-FFF2-40B4-BE49-F238E27FC236}">
                    <a16:creationId xmlns:a16="http://schemas.microsoft.com/office/drawing/2014/main" id="{677419DF-8E5C-4E0E-94E9-4F2A75DD91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125" b="-3185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3F1EB8-2585-4D1D-BB35-A2589C98D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8982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A42353D-C748-47A4-A477-15DB56F1D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008214C-4479-4BFA-9302-FE2F7CDA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3645A8-EB29-4DB7-81B0-2B4398221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13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EDD1ED-3D5D-41E3-8501-8FB1B763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57" y="1447311"/>
            <a:ext cx="6808718" cy="48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9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E4F857A-0F11-4EA7-B04B-EF819D3DD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Notation </a:t>
            </a:r>
            <a:r>
              <a:rPr lang="el-GR" dirty="0"/>
              <a:t>Ω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Borne inférieure</a:t>
            </a:r>
          </a:p>
          <a:p>
            <a:endParaRPr lang="fr-FR" dirty="0"/>
          </a:p>
          <a:p>
            <a:r>
              <a:rPr lang="fr-FR" dirty="0"/>
              <a:t>Notation </a:t>
            </a:r>
            <a:r>
              <a:rPr lang="el-GR" dirty="0"/>
              <a:t>Θ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Borne exacte</a:t>
            </a:r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469F3B0-9B93-4F24-9079-0583DFD8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D’autres notations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C46E82-BE2A-4677-BD57-3BE8909D5E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5298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D5F2D06-A846-4834-93B2-1D7AE5FA0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288" y="2819315"/>
            <a:ext cx="2105319" cy="121937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392CF574-7FC3-4FE2-8612-9ECB7CDB8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8" y="228600"/>
            <a:ext cx="4485032" cy="962247"/>
          </a:xfrm>
        </p:spPr>
        <p:txBody>
          <a:bodyPr>
            <a:normAutofit fontScale="90000"/>
          </a:bodyPr>
          <a:lstStyle/>
          <a:p>
            <a:r>
              <a:rPr lang="fr-FR" dirty="0"/>
              <a:t>Les boucles imbriquées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8158FE-1F17-44CF-9DF5-8BFB63B096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15</a:t>
            </a:fld>
            <a:endParaRPr lang="fr-BE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4A63E0-9D26-49BD-B392-72ABCAEC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184" y="2709762"/>
            <a:ext cx="1838582" cy="143847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09DAE0-90FC-4A76-8788-97F6D4A1F57F}"/>
              </a:ext>
            </a:extLst>
          </p:cNvPr>
          <p:cNvSpPr txBox="1"/>
          <p:nvPr/>
        </p:nvSpPr>
        <p:spPr>
          <a:xfrm>
            <a:off x="3961426" y="2644170"/>
            <a:ext cx="1152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9600" dirty="0"/>
              <a:t>≠</a:t>
            </a:r>
          </a:p>
        </p:txBody>
      </p:sp>
    </p:spTree>
    <p:extLst>
      <p:ext uri="{BB962C8B-B14F-4D97-AF65-F5344CB8AC3E}">
        <p14:creationId xmlns:p14="http://schemas.microsoft.com/office/powerpoint/2010/main" val="25262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C3F808D-0DD9-4F77-8205-E9FD389378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16</a:t>
            </a:fld>
            <a:endParaRPr lang="fr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797C2-ED85-4E01-91C2-ADA9F675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56" y="1017895"/>
            <a:ext cx="8134088" cy="524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Espace réservé du contenu 4">
                <a:extLst>
                  <a:ext uri="{FF2B5EF4-FFF2-40B4-BE49-F238E27FC236}">
                    <a16:creationId xmlns:a16="http://schemas.microsoft.com/office/drawing/2014/main" id="{2A9BA5D4-4285-4D69-B15B-0E495ACA3EA7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1411" y="1591957"/>
              <a:ext cx="7481178" cy="4087057"/>
            </p:xfrm>
            <a:graphic>
              <a:graphicData uri="http://schemas.openxmlformats.org/drawingml/2006/table">
                <a:tbl>
                  <a:tblPr/>
                  <a:tblGrid>
                    <a:gridCol w="3740589">
                      <a:extLst>
                        <a:ext uri="{9D8B030D-6E8A-4147-A177-3AD203B41FA5}">
                          <a16:colId xmlns:a16="http://schemas.microsoft.com/office/drawing/2014/main" val="400339787"/>
                        </a:ext>
                      </a:extLst>
                    </a:gridCol>
                    <a:gridCol w="3740589">
                      <a:extLst>
                        <a:ext uri="{9D8B030D-6E8A-4147-A177-3AD203B41FA5}">
                          <a16:colId xmlns:a16="http://schemas.microsoft.com/office/drawing/2014/main" val="1131045066"/>
                        </a:ext>
                      </a:extLst>
                    </a:gridCol>
                  </a:tblGrid>
                  <a:tr h="346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BE" sz="1700" dirty="0">
                              <a:effectLst/>
                            </a:rPr>
                            <a:t>Notation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BE" sz="1700">
                              <a:effectLst/>
                            </a:rPr>
                            <a:t>Type de complexité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3836083"/>
                      </a:ext>
                    </a:extLst>
                  </a:tr>
                  <a:tr h="6071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dirty="0">
                              <a:effectLst/>
                            </a:rPr>
                            <a:t>complexité constante (indépendante de la taille de la donnée)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288151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7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logarithmique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63505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linéaire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2921816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𝑛𝑙𝑜𝑔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quasi linéaire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0260361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²)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quadratique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384636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³)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cubique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426988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polynomiale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4881130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fr-FR" sz="1700" b="0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quasi polynomiale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414344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fr-FR" sz="17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exponentielle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7889877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sz="17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fr-BE" sz="1700" dirty="0">
                            <a:effectLst/>
                          </a:endParaRP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 dirty="0">
                              <a:effectLst/>
                            </a:rPr>
                            <a:t>complexité factorielle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1749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Espace réservé du contenu 4">
                <a:extLst>
                  <a:ext uri="{FF2B5EF4-FFF2-40B4-BE49-F238E27FC236}">
                    <a16:creationId xmlns:a16="http://schemas.microsoft.com/office/drawing/2014/main" id="{2A9BA5D4-4285-4D69-B15B-0E495ACA3EA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54557227"/>
                  </p:ext>
                </p:extLst>
              </p:nvPr>
            </p:nvGraphicFramePr>
            <p:xfrm>
              <a:off x="831411" y="1591957"/>
              <a:ext cx="7481178" cy="4087057"/>
            </p:xfrm>
            <a:graphic>
              <a:graphicData uri="http://schemas.openxmlformats.org/drawingml/2006/table">
                <a:tbl>
                  <a:tblPr/>
                  <a:tblGrid>
                    <a:gridCol w="3740589">
                      <a:extLst>
                        <a:ext uri="{9D8B030D-6E8A-4147-A177-3AD203B41FA5}">
                          <a16:colId xmlns:a16="http://schemas.microsoft.com/office/drawing/2014/main" val="400339787"/>
                        </a:ext>
                      </a:extLst>
                    </a:gridCol>
                    <a:gridCol w="3740589">
                      <a:extLst>
                        <a:ext uri="{9D8B030D-6E8A-4147-A177-3AD203B41FA5}">
                          <a16:colId xmlns:a16="http://schemas.microsoft.com/office/drawing/2014/main" val="1131045066"/>
                        </a:ext>
                      </a:extLst>
                    </a:gridCol>
                  </a:tblGrid>
                  <a:tr h="346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BE" sz="1700" dirty="0">
                              <a:effectLst/>
                            </a:rPr>
                            <a:t>Notation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BE" sz="1700">
                              <a:effectLst/>
                            </a:rPr>
                            <a:t>Type de complexité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A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3836083"/>
                      </a:ext>
                    </a:extLst>
                  </a:tr>
                  <a:tr h="6071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60000" r="-100163" b="-5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700" dirty="0">
                              <a:effectLst/>
                            </a:rPr>
                            <a:t>complexité constante (indépendante de la taille de la donnée)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288151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280702" r="-100163" b="-8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logarithmique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563505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380702" r="-100163" b="-7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linéaire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2921816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480702" r="-100163" b="-6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quasi linéaire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0260361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591071" r="-100163" b="-5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quadratique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5384636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678947" r="-100163" b="-4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cubique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426988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778947" r="-100163" b="-3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polynomiale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4881130"/>
                      </a:ext>
                    </a:extLst>
                  </a:tr>
                  <a:tr h="35731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849153" r="-100163" b="-216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quasi polynomiale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3414344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982456" r="-100163" b="-1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>
                              <a:effectLst/>
                            </a:rPr>
                            <a:t>complexité exponentielle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7889877"/>
                      </a:ext>
                    </a:extLst>
                  </a:tr>
                  <a:tr h="34695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" t="-1082456" r="-100163" b="-24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BE" sz="1700" dirty="0">
                              <a:effectLst/>
                            </a:rPr>
                            <a:t>complexité factorielle</a:t>
                          </a:r>
                        </a:p>
                      </a:txBody>
                      <a:tcPr marL="86738" marR="86738" marT="43369" marB="43369" anchor="ctr">
                        <a:lnL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" cap="flat" cmpd="sng" algn="ctr">
                          <a:solidFill>
                            <a:srgbClr val="A2A9B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9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1749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7F37CF0E-B71F-4871-A498-B624CAC0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550" y="228600"/>
            <a:ext cx="4705699" cy="962247"/>
          </a:xfrm>
        </p:spPr>
        <p:txBody>
          <a:bodyPr>
            <a:normAutofit/>
          </a:bodyPr>
          <a:lstStyle/>
          <a:p>
            <a:r>
              <a:rPr lang="fr-FR" dirty="0"/>
              <a:t>La complexité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F04EB2-36B1-452D-A6D7-B3909B792C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26998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D5D4EE0-78BF-43AF-93A6-A3A73373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8CA0EA0-8954-4106-85DB-5866DA40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2B86A1-3C1E-4F8A-8FFC-772774E2C5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18</a:t>
            </a:fld>
            <a:endParaRPr lang="fr-BE"/>
          </a:p>
        </p:txBody>
      </p:sp>
      <p:pic>
        <p:nvPicPr>
          <p:cNvPr id="2050" name="Picture 2" descr="a man in a tie is sitting at a table with his mouth open .">
            <a:extLst>
              <a:ext uri="{FF2B5EF4-FFF2-40B4-BE49-F238E27FC236}">
                <a16:creationId xmlns:a16="http://schemas.microsoft.com/office/drawing/2014/main" id="{7D35A0A1-B5A2-4EA3-8E71-1A506E75D4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49" y="1898361"/>
            <a:ext cx="6157692" cy="394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095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7B051-16F8-4B50-803C-8505DBE9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43" y="3110491"/>
            <a:ext cx="7886700" cy="1169698"/>
          </a:xfrm>
        </p:spPr>
        <p:txBody>
          <a:bodyPr/>
          <a:lstStyle/>
          <a:p>
            <a:r>
              <a:rPr lang="fr-FR" sz="4400" dirty="0"/>
              <a:t>Exercices</a:t>
            </a:r>
            <a:endParaRPr lang="fr-BE" sz="4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92B0AA5-3545-4384-864F-D1FEEA8C7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160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7B051-16F8-4B50-803C-8505DBE9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43" y="3110491"/>
            <a:ext cx="7886700" cy="1169698"/>
          </a:xfrm>
        </p:spPr>
        <p:txBody>
          <a:bodyPr/>
          <a:lstStyle/>
          <a:p>
            <a:r>
              <a:rPr lang="fr-FR" sz="4400" dirty="0"/>
              <a:t>Complexité calculatoire</a:t>
            </a:r>
            <a:endParaRPr lang="fr-BE" sz="4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92B0AA5-3545-4384-864F-D1FEEA8C7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50105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D4DB7F8-1F5E-40DC-9E31-636A3E337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Réaliser le calcul de complexité du tri à bulles en utilisant l’algorithme suivant :</a:t>
            </a:r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88EBC26-4305-441A-801D-27A9D937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 à bulles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D9D78A-F673-4F37-8F36-E549AC89A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20</a:t>
            </a:fld>
            <a:endParaRPr lang="fr-BE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64F5DC-F546-43EB-9C9F-FD9309FA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29" y="3105947"/>
            <a:ext cx="539190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D4DB7F8-1F5E-40DC-9E31-636A3E337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Réaliser le calcul de complexité du tri par insertion en utilisant l’algorithme suivant :</a:t>
            </a:r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88EBC26-4305-441A-801D-27A9D937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 par insertion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D9D78A-F673-4F37-8F36-E549AC89A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21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9625877-7096-47EF-8B1F-B8C74998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6" y="2864762"/>
            <a:ext cx="7901747" cy="28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37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D47AD7E-DFEF-4B3C-966F-CB8EA2D27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F3FDDEE-97FF-487C-89F5-5CB721B1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F51FD2-131A-4861-99B5-79C04E4D4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8004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7B051-16F8-4B50-803C-8505DBE9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43" y="3110491"/>
            <a:ext cx="7886700" cy="1169698"/>
          </a:xfrm>
        </p:spPr>
        <p:txBody>
          <a:bodyPr>
            <a:normAutofit/>
          </a:bodyPr>
          <a:lstStyle/>
          <a:p>
            <a:r>
              <a:rPr lang="fr-FR" sz="4400" dirty="0"/>
              <a:t>La récurrence</a:t>
            </a:r>
            <a:endParaRPr lang="fr-BE" sz="4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92B0AA5-3545-4384-864F-D1FEEA8C7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53352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9593ACE-83B2-45D4-B4AD-777A4F0C8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2372896"/>
            <a:ext cx="8539162" cy="3128207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4601000-4231-4449-8224-CA2E4D41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tours de Hanoï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EAF825F-8FE2-4C74-9436-012F034EA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43131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A3EA7E8A-DC53-4EBA-B781-59196B7DD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On va imaginer le problème pour n disques.</a:t>
                </a:r>
              </a:p>
              <a:p>
                <a:endParaRPr lang="fr-FR" dirty="0"/>
              </a:p>
              <a:p>
                <a:r>
                  <a:rPr lang="fr-FR" dirty="0"/>
                  <a:t>On aura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BE" dirty="0"/>
                  <a:t> qui est le nombre minimum de coups pour transférer n disques.</a:t>
                </a:r>
              </a:p>
              <a:p>
                <a:endParaRPr lang="fr-BE" dirty="0"/>
              </a:p>
              <a:p>
                <a:r>
                  <a:rPr lang="fr-BE" dirty="0"/>
                  <a:t>On peut assez facilement déterminer qu’alors 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fr-BE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A3EA7E8A-DC53-4EBA-B781-59196B7DD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26" t="-1031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9E1BF525-B46E-440C-9206-32300EB5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tours de Hanoï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59B6AF-B748-4D9B-B28F-AC1F8748E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421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7E8A5932-1097-4576-AFCD-C461C86C8E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351722"/>
                <a:ext cx="8539273" cy="4623051"/>
              </a:xfrm>
            </p:spPr>
            <p:txBody>
              <a:bodyPr/>
              <a:lstStyle/>
              <a:p>
                <a:r>
                  <a:rPr lang="fr-FR" dirty="0"/>
                  <a:t>A 3 disques, on va :</a:t>
                </a:r>
              </a:p>
              <a:p>
                <a:pPr marL="457200" lvl="1" indent="0">
                  <a:buNone/>
                </a:pPr>
                <a:r>
                  <a:rPr lang="fr-FR" dirty="0"/>
                  <a:t>1. Transférer les 2 premiers disques sur un piquet</a:t>
                </a:r>
              </a:p>
              <a:p>
                <a:pPr marL="457200" lvl="1" indent="0">
                  <a:buNone/>
                </a:pPr>
                <a:r>
                  <a:rPr lang="fr-BE" dirty="0"/>
                  <a:t>2. Déplacer le disque 3</a:t>
                </a:r>
              </a:p>
              <a:p>
                <a:pPr marL="457200" lvl="1" indent="0">
                  <a:buNone/>
                </a:pPr>
                <a:r>
                  <a:rPr lang="fr-BE" dirty="0"/>
                  <a:t>3. Retransférer les 2 premiers disques sur le piquet du disque 3</a:t>
                </a:r>
              </a:p>
              <a:p>
                <a:pPr marL="457200" lvl="1" indent="0">
                  <a:buNone/>
                </a:pPr>
                <a:endParaRPr lang="fr-BE" dirty="0"/>
              </a:p>
              <a:p>
                <a:r>
                  <a:rPr lang="fr-BE" dirty="0"/>
                  <a:t>Comment on fait pour n disques alors ?</a:t>
                </a:r>
              </a:p>
              <a:p>
                <a:pPr marL="457200" lvl="1" indent="0">
                  <a:buNone/>
                </a:pPr>
                <a:r>
                  <a:rPr lang="fr-BE" dirty="0"/>
                  <a:t>1. Transférer les n-1 disques sur un piquet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dirty="0"/>
              </a:p>
              <a:p>
                <a:pPr marL="457200" lvl="1" indent="0">
                  <a:buNone/>
                </a:pPr>
                <a:r>
                  <a:rPr lang="fr-BE" dirty="0"/>
                  <a:t>2. Déplacer le plus grand disque (1 déplacement)</a:t>
                </a:r>
              </a:p>
              <a:p>
                <a:pPr marL="457200" lvl="1" indent="0">
                  <a:buNone/>
                </a:pPr>
                <a:r>
                  <a:rPr lang="fr-BE" dirty="0"/>
                  <a:t>3. Retransférer les n-1 disques sur le piquet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BE" dirty="0"/>
              </a:p>
              <a:p>
                <a:pPr marL="457200" lvl="1" indent="0">
                  <a:buNone/>
                </a:pPr>
                <a:endParaRPr lang="fr-BE" dirty="0"/>
              </a:p>
              <a:p>
                <a:r>
                  <a:rPr lang="fr-BE" dirty="0"/>
                  <a:t>On obtient donc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7E8A5932-1097-4576-AFCD-C461C86C8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351722"/>
                <a:ext cx="8539273" cy="4623051"/>
              </a:xfrm>
              <a:blipFill>
                <a:blip r:embed="rId2"/>
                <a:stretch>
                  <a:fillRect l="-2926" t="-9103" r="-57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1CC5B022-AF54-428A-B76B-8C89F292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plus grand ?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8FA85F-D330-4BB5-BFB6-F21A5CB79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8545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DD47435-04D5-4B66-A36E-1660AB335E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≤2∗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𝑝𝑜𝑢𝑟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BE" dirty="0"/>
                  <a:t> </a:t>
                </a:r>
              </a:p>
              <a:p>
                <a:endParaRPr lang="fr-BE" dirty="0"/>
              </a:p>
              <a:p>
                <a:r>
                  <a:rPr lang="fr-BE" dirty="0"/>
                  <a:t>On peut assez facilement montrer qu’il n’y a pas moins de mouvement possible</a:t>
                </a:r>
              </a:p>
              <a:p>
                <a:endParaRPr lang="fr-BE" dirty="0"/>
              </a:p>
              <a:p>
                <a:r>
                  <a:rPr lang="fr-BE" dirty="0"/>
                  <a:t>On peut donc écrire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≥2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𝑝𝑜𝑢𝑟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BE" dirty="0"/>
                  <a:t> </a:t>
                </a: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DD47435-04D5-4B66-A36E-1660AB335E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26" t="-1031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34D3C1EA-591B-4817-B8D0-02D75CE1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n disques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BA0258-F346-4D8D-9CFA-DA0205242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402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850069A-F3E6-4D6B-B379-2B14D9691F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On a donc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≤2∗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𝑝𝑜𝑢𝑟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BE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≥2∗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𝑝𝑜𝑢𝑟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BE" dirty="0"/>
                  <a:t> </a:t>
                </a:r>
              </a:p>
              <a:p>
                <a:pPr lvl="1"/>
                <a:endParaRPr lang="fr-BE" dirty="0"/>
              </a:p>
              <a:p>
                <a:r>
                  <a:rPr lang="fr-FR" dirty="0"/>
                  <a:t>On peut aussi affirmer assez facilement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/>
              </a:p>
              <a:p>
                <a:endParaRPr lang="fr-BE" dirty="0"/>
              </a:p>
              <a:p>
                <a:r>
                  <a:rPr lang="fr-BE" dirty="0"/>
                  <a:t>On pourra alors écrire la récurrence suivante 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𝑝𝑜𝑢𝑟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BE" dirty="0"/>
                  <a:t> </a:t>
                </a:r>
              </a:p>
              <a:p>
                <a:pPr marL="457200" lvl="1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850069A-F3E6-4D6B-B379-2B14D9691F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26" t="-1031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55BDBE48-3A37-4BE2-8959-722FF99D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Récurrence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CD941B-7366-48F0-A9EF-087E3B10E3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901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03FF6444-4EB7-4189-804D-AE4E1866B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BE" dirty="0"/>
                  <a:t>On a le système d’équations de récurrence suivantes 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𝑝𝑜𝑢𝑟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BE" dirty="0"/>
                  <a:t> </a:t>
                </a:r>
              </a:p>
              <a:p>
                <a:endParaRPr lang="fr-B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+1=1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𝑂𝐾</m:t>
                        </m:r>
                      </m:e>
                    </m:d>
                  </m:oMath>
                </a14:m>
                <a:endParaRPr lang="fr-FR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+1=2∗1+1=3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𝑂𝐾</m:t>
                        </m:r>
                      </m:e>
                    </m:d>
                  </m:oMath>
                </a14:m>
                <a:endParaRPr lang="fr-FR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+1=2∗3+1=7</m:t>
                    </m:r>
                  </m:oMath>
                </a14:m>
                <a:endParaRPr lang="fr-FR" b="0" dirty="0"/>
              </a:p>
              <a:p>
                <a:r>
                  <a:rPr lang="fr-BE" dirty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+1= ?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03FF6444-4EB7-4189-804D-AE4E1866B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26" t="-10314" b="-254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17C8C1DC-5EFF-408E-BEC2-D57AC15F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2" y="228600"/>
            <a:ext cx="4981988" cy="962247"/>
          </a:xfrm>
        </p:spPr>
        <p:txBody>
          <a:bodyPr>
            <a:normAutofit fontScale="90000"/>
          </a:bodyPr>
          <a:lstStyle/>
          <a:p>
            <a:r>
              <a:rPr lang="fr-FR" dirty="0"/>
              <a:t>Application et vérifications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A63CF2F-D477-463D-B321-9AC772254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3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F98779C-0D69-47B8-A261-AF5D7EC86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C’est une instruction en langage de haut niveau</a:t>
            </a:r>
          </a:p>
          <a:p>
            <a:endParaRPr lang="fr-FR" dirty="0"/>
          </a:p>
          <a:p>
            <a:r>
              <a:rPr lang="fr-FR" dirty="0"/>
              <a:t>Elle représente un nombre constant d’opérations élémentaires exécutées par le processeur</a:t>
            </a:r>
          </a:p>
          <a:p>
            <a:endParaRPr lang="fr-FR" dirty="0"/>
          </a:p>
          <a:p>
            <a:r>
              <a:rPr lang="fr-FR" dirty="0"/>
              <a:t>Exemples :</a:t>
            </a:r>
          </a:p>
          <a:p>
            <a:pPr marL="457200" lvl="1" indent="0">
              <a:buNone/>
            </a:pPr>
            <a:r>
              <a:rPr lang="fr-FR" dirty="0"/>
              <a:t>Une affectation, une comparaison, un embranchement, une opération arithmétique, un accès à un tableau, un return, un appel de fonction, …</a:t>
            </a:r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5EB700D-EC6C-4E56-B3BC-5E3267FA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Opération primitive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E90375-C3FE-45BF-8C75-CDB8199E1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755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D1ADC94B-B778-4962-9788-6890C6C5C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Le système d’équations de récurrence est indirecte et locale.</a:t>
                </a:r>
              </a:p>
              <a:p>
                <a:endParaRPr lang="fr-FR" dirty="0"/>
              </a:p>
              <a:p>
                <a:r>
                  <a:rPr lang="fr-FR" dirty="0"/>
                  <a:t>On veut trouver une expression qui ne dépend de rien d’autre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BE" dirty="0"/>
              </a:p>
              <a:p>
                <a:r>
                  <a:rPr lang="fr-BE" dirty="0"/>
                  <a:t>Une solution :</a:t>
                </a:r>
              </a:p>
              <a:p>
                <a:pPr lvl="1"/>
                <a:r>
                  <a:rPr lang="fr-BE" dirty="0"/>
                  <a:t>« Deviner la solution correcte »</a:t>
                </a:r>
              </a:p>
              <a:p>
                <a:pPr lvl="1"/>
                <a:r>
                  <a:rPr lang="fr-BE" dirty="0"/>
                  <a:t>Prouver que la supposition est correcte</a:t>
                </a: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D1ADC94B-B778-4962-9788-6890C6C5C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26" t="-1031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4594C003-DA8B-4FD0-BDE6-CC920D23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Récurrence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69CA7D-D661-4635-B1B9-D2491DBE9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6292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874D5B71-5F85-4208-8017-9833B0ED1F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Ici, pour deviner on va de nouveau s’intéresser aux petits exemples :</a:t>
                </a:r>
                <a:endParaRPr lang="fr-F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fr-F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=2∗3+1=7</m:t>
                      </m:r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=2∗7+1=15</m:t>
                      </m:r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=2∗15+1=31</m:t>
                      </m:r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  <a:p>
                <a:r>
                  <a:rPr lang="fr-FR" dirty="0"/>
                  <a:t>On dirait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𝑝𝑜𝑢𝑟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0&lt;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≤6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874D5B71-5F85-4208-8017-9833B0ED1F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26" t="-1031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F5B205BF-93D4-4A4A-B655-8AAF67AF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Récurrence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5B5D9C-F491-4CFD-8EF4-1F00D06F6A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770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9DD254E-4AA0-4823-A571-E5A2C2486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C’est le fait de prouver une affirmation générale à partir de cas particuliers</a:t>
            </a:r>
          </a:p>
          <a:p>
            <a:endParaRPr lang="fr-FR" dirty="0"/>
          </a:p>
          <a:p>
            <a:r>
              <a:rPr lang="fr-FR" dirty="0"/>
              <a:t>Très efficace pour prouver l’exactitude d’un algorithme récursif</a:t>
            </a:r>
          </a:p>
          <a:p>
            <a:endParaRPr lang="fr-FR" dirty="0"/>
          </a:p>
          <a:p>
            <a:r>
              <a:rPr lang="fr-FR" dirty="0"/>
              <a:t>On va prouver que la première étape est correcte, et qu’a chaque étape on peut toujours passer à la suivante selon le même principe</a:t>
            </a:r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16DE8A0-4A03-40D5-9E3A-4B7FFD59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Induction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432327-B034-4A0B-AFB4-49C4B0DB1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2614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9BEE737B-D644-43F1-801F-9F4DC3C380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BE" dirty="0"/>
                  <a:t>On avait trouvé le système de récurrence suivant 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=2∗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+1 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𝑝𝑜𝑢𝑟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BE" sz="2400" dirty="0"/>
                  <a:t> 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On avait trouvé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𝑝𝑜𝑢𝑟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0&lt;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≤6</m:t>
                    </m:r>
                  </m:oMath>
                </a14:m>
                <a:endParaRPr lang="fr-FR" dirty="0"/>
              </a:p>
              <a:p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Prouvons que c’est vrai pour 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 ≥ 0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9BEE737B-D644-43F1-801F-9F4DC3C38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71" t="-19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F4146307-F39E-44EA-ACE5-864DED6A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Tours d’Hanoï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B42F3B-531E-43E6-A2E2-E8C2A5F92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7196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C69F9B8-9F0A-41D7-82F8-6E406CA5FD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388125"/>
                <a:ext cx="8539273" cy="4586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b="1" dirty="0"/>
                  <a:t>Cas de base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−1=1−1=0</m:t>
                      </m:r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:r>
                  <a:rPr lang="fr-BE" b="1" dirty="0"/>
                  <a:t>Cas inductif</a:t>
                </a:r>
                <a:r>
                  <a:rPr lang="fr-BE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br>
                  <a:rPr lang="fr-FR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=2∗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br>
                  <a:rPr lang="fr-FR" sz="2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−2+1</m:t>
                      </m:r>
                    </m:oMath>
                  </m:oMathPara>
                </a14:m>
                <a:endParaRPr lang="fr-FR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br>
                  <a:rPr lang="fr-FR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C69F9B8-9F0A-41D7-82F8-6E406CA5FD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388125"/>
                <a:ext cx="8539273" cy="4586648"/>
              </a:xfrm>
              <a:blipFill>
                <a:blip r:embed="rId2"/>
                <a:stretch>
                  <a:fillRect l="-1071" t="-17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722C1788-D208-4276-928F-FCCB92FD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Tours d’Hanoï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201C5F-D594-4878-BF02-475F9DC2C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0361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7B051-16F8-4B50-803C-8505DBE9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43" y="3110491"/>
            <a:ext cx="7886700" cy="1169698"/>
          </a:xfrm>
        </p:spPr>
        <p:txBody>
          <a:bodyPr/>
          <a:lstStyle/>
          <a:p>
            <a:r>
              <a:rPr lang="fr-FR" sz="4400" dirty="0"/>
              <a:t>Les preuves</a:t>
            </a:r>
            <a:endParaRPr lang="fr-BE" sz="4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92B0AA5-3545-4384-864F-D1FEEA8C7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3544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391923C-565D-485F-9356-A6728F8DC4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588168"/>
                <a:ext cx="8539273" cy="43866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Le but sera d’établir la véracité d’une </a:t>
                </a:r>
                <a:r>
                  <a:rPr lang="fr-FR" dirty="0">
                    <a:solidFill>
                      <a:srgbClr val="C00000"/>
                    </a:solidFill>
                  </a:rPr>
                  <a:t>proposition</a:t>
                </a:r>
                <a:r>
                  <a:rPr lang="fr-FR" dirty="0"/>
                  <a:t> par une chaîne de </a:t>
                </a:r>
                <a:r>
                  <a:rPr lang="fr-FR" dirty="0">
                    <a:solidFill>
                      <a:srgbClr val="C00000"/>
                    </a:solidFill>
                  </a:rPr>
                  <a:t>déductions logiques </a:t>
                </a:r>
                <a:r>
                  <a:rPr lang="fr-FR" dirty="0"/>
                  <a:t>à partir d’une liste d’</a:t>
                </a:r>
                <a:r>
                  <a:rPr lang="fr-FR" dirty="0">
                    <a:solidFill>
                      <a:srgbClr val="C00000"/>
                    </a:solidFill>
                  </a:rPr>
                  <a:t>axiomes</a:t>
                </a:r>
              </a:p>
              <a:p>
                <a:endParaRPr lang="fr-FR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fr-FR" dirty="0">
                    <a:solidFill>
                      <a:schemeClr val="tx1"/>
                    </a:solidFill>
                  </a:rPr>
                  <a:t>Une proposition c’est une assertion qui est soit vraie, soit fausse.</a:t>
                </a:r>
              </a:p>
              <a:p>
                <a:endParaRPr lang="fr-FR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1+1=2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+41 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𝑛𝑜𝑚𝑏𝑟𝑒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𝑝𝑟𝑒𝑚𝑖𝑒𝑟</m:t>
                      </m:r>
                    </m:oMath>
                  </m:oMathPara>
                </a14:m>
                <a:endParaRPr lang="fr-BE" dirty="0">
                  <a:solidFill>
                    <a:schemeClr val="tx1"/>
                  </a:solidFill>
                </a:endParaRPr>
              </a:p>
              <a:p>
                <a:endParaRPr lang="fr-BE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fr-BE" dirty="0">
                    <a:solidFill>
                      <a:schemeClr val="tx1"/>
                    </a:solidFill>
                  </a:rPr>
                  <a:t>P(n) dépend de plusieurs variable </a:t>
                </a:r>
                <a:r>
                  <a:rPr lang="fr-BE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→ Prédicat</a:t>
                </a:r>
                <a:r>
                  <a:rPr lang="fr-BE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2391923C-565D-485F-9356-A6728F8DC4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588168"/>
                <a:ext cx="8539273" cy="4386605"/>
              </a:xfrm>
              <a:blipFill>
                <a:blip r:embed="rId3"/>
                <a:stretch>
                  <a:fillRect l="-1071" t="-1808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44D88E2B-6A66-4A0A-89F9-A0A20000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démonstration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DDC494-AA23-4A50-93A1-8DB1969EF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791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CE53784-098D-4388-9219-3CF786814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r-BE" dirty="0"/>
                  <a:t> n’a pas de solutions dans les entiers positifs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={1, 2, 3, 4, …}</m:t>
                    </m:r>
                  </m:oMath>
                </a14:m>
                <a:endParaRPr lang="fr-BE" dirty="0"/>
              </a:p>
              <a:p>
                <a:endParaRPr lang="fr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=95800,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=217519,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=414560,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=422481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BE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∊</m:t>
                    </m:r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𝑡𝑒𝑙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r-BE" dirty="0"/>
                  <a:t> </a:t>
                </a:r>
              </a:p>
              <a:p>
                <a:endParaRPr lang="fr-B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313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³</m:t>
                    </m:r>
                  </m:oMath>
                </a14:m>
                <a:r>
                  <a:rPr lang="fr-BE" dirty="0"/>
                  <a:t> n’a pas de solutions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B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CE53784-098D-4388-9219-3CF786814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1" t="-19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C0CCAFA9-E736-486C-ACA9-282D8350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D’autres exemples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DA6DE9-630E-4931-8E86-C5ED053BE1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2151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E7DFD341-B5FC-4B1F-B0C5-919D4264B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582137"/>
                <a:ext cx="8539273" cy="43926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Se contenter de vérifier les premières valeurs de x ou des valeurs de x au hasard n’est pas suffisant pour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ffirmer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que</m:t>
                    </m:r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B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E7DFD341-B5FC-4B1F-B0C5-919D4264B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582137"/>
                <a:ext cx="8539273" cy="4392636"/>
              </a:xfrm>
              <a:blipFill>
                <a:blip r:embed="rId3"/>
                <a:stretch>
                  <a:fillRect l="-1071" t="-1806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8EA45EA3-F809-4E39-9F1D-CB2F6ED0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25DA19-1D0D-4F81-A895-934A05292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38</a:t>
            </a:fld>
            <a:endParaRPr lang="fr-BE"/>
          </a:p>
        </p:txBody>
      </p:sp>
      <p:pic>
        <p:nvPicPr>
          <p:cNvPr id="1026" name="Picture 2" descr="a star wars character is saying `` it 's a trap '' .">
            <a:extLst>
              <a:ext uri="{FF2B5EF4-FFF2-40B4-BE49-F238E27FC236}">
                <a16:creationId xmlns:a16="http://schemas.microsoft.com/office/drawing/2014/main" id="{C93B4658-2501-41AA-81A2-9BFBFF5C13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64" y="2897096"/>
            <a:ext cx="5735671" cy="307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91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0AB5B29-F984-4379-B2A3-84ABFC043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Un axiome est une proposition qui est vraie par supposition.</a:t>
            </a:r>
          </a:p>
          <a:p>
            <a:pPr marL="0" indent="0" algn="ctr">
              <a:buNone/>
            </a:pPr>
            <a:r>
              <a:rPr lang="fr-FR" dirty="0"/>
              <a:t>Ex : Si a = b et b = c alors a = c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Les axiomes dépendent du contexte.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Il devraient être cohérents et complets, mais ça n’existe pas.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7486488-902B-4991-8557-F796A2E9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axiomes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C7CBF1-75CF-4898-8E09-3235F5EB5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53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D576D3C-2E8A-4A17-9854-E9023A506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655805"/>
            <a:ext cx="8539273" cy="4318968"/>
          </a:xfrm>
        </p:spPr>
        <p:txBody>
          <a:bodyPr/>
          <a:lstStyle/>
          <a:p>
            <a:r>
              <a:rPr lang="fr-FR" dirty="0"/>
              <a:t>On peut imaginer qu’une opération primitive se fait en 1 nanoseconde.</a:t>
            </a:r>
          </a:p>
          <a:p>
            <a:endParaRPr lang="fr-FR" dirty="0"/>
          </a:p>
          <a:p>
            <a:r>
              <a:rPr lang="fr-FR" dirty="0"/>
              <a:t>Si n = 1000 combien de temps prend le programme pour s’exécuter en fonction de f(n)</a:t>
            </a:r>
          </a:p>
          <a:p>
            <a:endParaRPr lang="fr-FR" dirty="0"/>
          </a:p>
          <a:p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D33C344-D76D-49EE-B23B-EA80B434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Temps d’exécution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708F2E-273A-4167-B2FC-AA13347B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</a:t>
            </a:fld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4AECA5B4-1E9D-458C-BD6F-128EBA4414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41687"/>
                  </p:ext>
                </p:extLst>
              </p:nvPr>
            </p:nvGraphicFramePr>
            <p:xfrm>
              <a:off x="1524000" y="3936567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3623319754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639397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F(n)</a:t>
                          </a:r>
                          <a:endParaRPr lang="fr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Temps</a:t>
                          </a:r>
                          <a:endParaRPr lang="fr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83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n</a:t>
                          </a:r>
                          <a:endParaRPr lang="fr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0.000 001 s</a:t>
                          </a:r>
                          <a:endParaRPr lang="fr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595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400 n</a:t>
                          </a:r>
                          <a:endParaRPr lang="fr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0.000 4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9602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2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fr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0.002 s</a:t>
                          </a:r>
                          <a:endParaRPr lang="fr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3063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BE" dirty="0"/>
                            <a:t>≈ 11.5 jours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440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au 5">
                <a:extLst>
                  <a:ext uri="{FF2B5EF4-FFF2-40B4-BE49-F238E27FC236}">
                    <a16:creationId xmlns:a16="http://schemas.microsoft.com/office/drawing/2014/main" id="{4AECA5B4-1E9D-458C-BD6F-128EBA4414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41687"/>
                  </p:ext>
                </p:extLst>
              </p:nvPr>
            </p:nvGraphicFramePr>
            <p:xfrm>
              <a:off x="1524000" y="3936567"/>
              <a:ext cx="6096000" cy="1854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3623319754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6393977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F(n)</a:t>
                          </a:r>
                          <a:endParaRPr lang="fr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Temps</a:t>
                          </a:r>
                          <a:endParaRPr lang="fr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832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n</a:t>
                          </a:r>
                          <a:endParaRPr lang="fr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0.000 001 s</a:t>
                          </a:r>
                          <a:endParaRPr lang="fr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595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400 n</a:t>
                          </a:r>
                          <a:endParaRPr lang="fr-B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0.000 4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96021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400" t="-306557" r="-101000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0.002 s</a:t>
                          </a:r>
                          <a:endParaRPr lang="fr-B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3063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400" t="-406557" r="-101000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BE" dirty="0"/>
                            <a:t>≈ 11.5 jours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8440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03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4DE6FAD1-EEF9-4C04-9715-8E07872AF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388125"/>
                <a:ext cx="8539273" cy="45866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Utilisation d’un axiome d’induction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𝑆𝑜𝑖𝑡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𝑑𝑖𝑐𝑎𝑡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𝑣𝑟𝑎𝑖𝑒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𝐸𝑇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𝑣𝑟𝑎𝑖𝑒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fr-FR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𝑎𝑙𝑜𝑟𝑠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𝑣𝑟𝑎𝑖𝑒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4DE6FAD1-EEF9-4C04-9715-8E07872AF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388125"/>
                <a:ext cx="8539273" cy="4586648"/>
              </a:xfrm>
              <a:blipFill>
                <a:blip r:embed="rId2"/>
                <a:stretch>
                  <a:fillRect l="-1071" t="-1729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EF6DB555-36AB-4BDE-AF91-87291EE46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Preuve par induction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52F3E4-5122-4517-9028-C633D4A8A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40</a:t>
            </a:fld>
            <a:endParaRPr lang="fr-BE"/>
          </a:p>
        </p:txBody>
      </p:sp>
      <p:pic>
        <p:nvPicPr>
          <p:cNvPr id="2050" name="Picture 2" descr="a row of white dominoes falling on a black background .">
            <a:extLst>
              <a:ext uri="{FF2B5EF4-FFF2-40B4-BE49-F238E27FC236}">
                <a16:creationId xmlns:a16="http://schemas.microsoft.com/office/drawing/2014/main" id="{1487C912-E71C-4F73-B38E-677580BD2C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379499"/>
            <a:ext cx="4743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88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EA369EE-C8EA-4023-919F-DB334DA1F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=1+2+3+4+…+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BE" dirty="0"/>
              </a:p>
              <a:p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Cas de base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:1+2+3+…+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=0=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:1+2+3+…+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=1=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BE" dirty="0"/>
              </a:p>
              <a:p>
                <a:endParaRPr lang="fr-BE" dirty="0"/>
              </a:p>
              <a:p>
                <a:pPr algn="l"/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EA369EE-C8EA-4023-919F-DB334DA1F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25A5FC75-5E50-4718-BE68-86B8E225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3C264-273C-4E22-9140-9F9519D78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167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E840CCC7-3D6C-42DC-81D6-D4227CDDF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Intuition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1    +    2    +    3    +…+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+</m:t>
                      </m:r>
                    </m:oMath>
                    <m:oMath xmlns:m="http://schemas.openxmlformats.org/officeDocument/2006/math"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−2+…+1    =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+1+…+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b="0" dirty="0"/>
              </a:p>
              <a:p>
                <a:endParaRPr lang="fr-FR" dirty="0"/>
              </a:p>
              <a:p>
                <a:pPr marL="0" indent="0">
                  <a:buNone/>
                </a:pPr>
                <a:r>
                  <a:rPr lang="fr-BE" dirty="0">
                    <a:cs typeface="Arial" panose="020B0604020202020204" pitchFamily="34" charset="0"/>
                  </a:rPr>
                  <a:t>Théorème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E840CCC7-3D6C-42DC-81D6-D4227CDDF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71" t="-19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C13CD447-A69D-4F72-8A4D-E8D2E13C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2BB49D-9D5B-4E76-AF30-06B1D9C5B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35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5577D945-22D8-45D0-921C-349BB66AAF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454227"/>
                <a:ext cx="8539273" cy="45205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BE" dirty="0"/>
                  <a:t>Démo : Par induction, soit</a:t>
                </a:r>
              </a:p>
              <a:p>
                <a:endParaRPr lang="fr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r>
                  <a:rPr lang="fr-BE" b="1" dirty="0"/>
                  <a:t>Cas de base</a:t>
                </a:r>
                <a:r>
                  <a:rPr lang="fr-BE" dirty="0"/>
                  <a:t>: (n=0)</a:t>
                </a:r>
              </a:p>
              <a:p>
                <a:pPr marL="0" indent="0">
                  <a:buNone/>
                </a:pPr>
                <a:r>
                  <a:rPr lang="fr-BE" dirty="0"/>
                  <a:t>On 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P(0) est vraie.</a:t>
                </a:r>
              </a:p>
              <a:p>
                <a:pPr marL="0" indent="0">
                  <a:buNone/>
                </a:pPr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5577D945-22D8-45D0-921C-349BB66AA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454227"/>
                <a:ext cx="8539273" cy="4520546"/>
              </a:xfrm>
              <a:blipFill>
                <a:blip r:embed="rId2"/>
                <a:stretch>
                  <a:fillRect l="-1071" t="-175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3D0C0F38-CE37-4DB6-B491-D056ECEE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Induction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93B254-576A-43F8-8E33-ADCE255F9E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603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BC02131B-363F-40B1-B660-B3F0DABD99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498294"/>
                <a:ext cx="8539273" cy="44764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b="1" dirty="0"/>
                  <a:t>Cas inductif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dirty="0"/>
                  <a:t> on doit démontrer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fr-FR" dirty="0"/>
                  <a:t> est vraie</a:t>
                </a:r>
              </a:p>
              <a:p>
                <a:pPr marL="0" indent="0">
                  <a:buNone/>
                </a:pPr>
                <a:r>
                  <a:rPr lang="fr-FR" dirty="0"/>
                  <a:t>On va supposer 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dirty="0"/>
                  <a:t> est vraie et donc :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On va démontrer que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BC02131B-363F-40B1-B660-B3F0DABD99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498294"/>
                <a:ext cx="8539273" cy="4476479"/>
              </a:xfrm>
              <a:blipFill>
                <a:blip r:embed="rId2"/>
                <a:stretch>
                  <a:fillRect l="-1071" t="-177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E18CD614-CE5D-4D78-BD23-5ED15F73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Induction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02B50B-86CC-4F6B-BB40-773038E85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882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ECB478DC-1D03-4297-9B10-3B7A41C9A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542361"/>
                <a:ext cx="8539273" cy="44324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Par induction, on conclue que</a:t>
                </a:r>
                <a:r>
                  <a:rPr lang="fr-F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BE" dirty="0"/>
                  <a:t> est vraie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BE" dirty="0"/>
                  <a:t>.</a:t>
                </a: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ECB478DC-1D03-4297-9B10-3B7A41C9A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542361"/>
                <a:ext cx="8539273" cy="4432412"/>
              </a:xfrm>
              <a:blipFill>
                <a:blip r:embed="rId2"/>
                <a:stretch>
                  <a:fillRect l="-107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2F20AFF8-6211-4137-9D8D-A70F50E9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Induction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B31E07-CBDF-489B-8A09-1300FB5B0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45</a:t>
            </a:fld>
            <a:endParaRPr lang="fr-BE"/>
          </a:p>
        </p:txBody>
      </p:sp>
      <p:pic>
        <p:nvPicPr>
          <p:cNvPr id="1026" name="Picture 2" descr="a little girl is raising her arms in the air while a group of people are standing around her .">
            <a:extLst>
              <a:ext uri="{FF2B5EF4-FFF2-40B4-BE49-F238E27FC236}">
                <a16:creationId xmlns:a16="http://schemas.microsoft.com/office/drawing/2014/main" id="{FFEB9AFC-1D47-470A-8A70-00F7A7E40F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69523"/>
            <a:ext cx="47434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3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13DDBDA9-CAFE-4B4C-95F0-13AC8DE9D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784733"/>
                <a:ext cx="8539273" cy="419004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Théorème : Tous les chats ont la même couleur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BE" dirty="0"/>
                  <a:t>Démo : Par induction, soit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BE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BE" dirty="0"/>
                  <a:t>: Pour tout ensemble de 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BE" dirty="0"/>
                  <a:t> chats, les chats ont la même couleur.</a:t>
                </a:r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:r>
                  <a:rPr lang="fr-BE" b="1" dirty="0"/>
                  <a:t>Cas de base</a:t>
                </a:r>
                <a:r>
                  <a:rPr lang="fr-BE" dirty="0"/>
                  <a:t>: (n=1) 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fr-BE" dirty="0"/>
                  <a:t>est vraie</a:t>
                </a: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13DDBDA9-CAFE-4B4C-95F0-13AC8DE9D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784733"/>
                <a:ext cx="8539273" cy="4190040"/>
              </a:xfrm>
              <a:blipFill>
                <a:blip r:embed="rId3"/>
                <a:stretch>
                  <a:fillRect l="-1071" t="-1892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860D8A50-1194-4DC6-BBBD-4981CCE4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exemple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64A656-2458-42B7-8664-C6C33401C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416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50B97E36-42D3-49EA-A43C-85241FD7F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BE" b="1" dirty="0"/>
                  <a:t>Cas inductif</a:t>
                </a:r>
                <a:r>
                  <a:rPr lang="fr-BE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fr-FR" dirty="0"/>
                  <a:t> on doit démontrer que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F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fr-F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fr-FR" dirty="0"/>
                  <a:t> est vraie</a:t>
                </a:r>
                <a:endParaRPr lang="fr-BE" dirty="0"/>
              </a:p>
              <a:p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On suppose que 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BE" dirty="0"/>
                  <a:t>est vraie et démontrons que 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fr-BE" dirty="0"/>
                  <a:t> est vraie.</a:t>
                </a:r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On a un ensemble de 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BE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BE" dirty="0"/>
                  <a:t> chats: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50B97E36-42D3-49EA-A43C-85241FD7F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1" t="-194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5B7E0974-0F0F-4337-8FC8-594A9063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B29AB9-1EE5-46FF-A58D-23EB9AAB55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029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B9B7AF7E-315C-4D96-A759-AA8A8D7D0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366092"/>
                <a:ext cx="8539273" cy="46086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Comme on a supposé que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était vraie 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𝑜𝑛𝑡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𝑐𝑜𝑢𝑙𝑒𝑢𝑟</m:t>
                      </m:r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𝑜𝑛𝑡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𝑐𝑜𝑢𝑙𝑒𝑢𝑟</m:t>
                      </m:r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CQFD : Ils ont tous la même couleur !</a:t>
                </a:r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BE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B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m:rPr>
                          <m:nor/>
                        </m:rPr>
                        <a:rPr lang="fr-BE"/>
                        <m:t>⇏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B9B7AF7E-315C-4D96-A759-AA8A8D7D0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366092"/>
                <a:ext cx="8539273" cy="4608681"/>
              </a:xfrm>
              <a:blipFill>
                <a:blip r:embed="rId2"/>
                <a:stretch>
                  <a:fillRect l="-1071" t="-1720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7F65C580-7AA2-49E3-A3CC-06D087DF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256E75-3F61-402F-9C5A-3EF6A4292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48</a:t>
            </a:fld>
            <a:endParaRPr lang="fr-BE"/>
          </a:p>
        </p:txBody>
      </p:sp>
      <p:pic>
        <p:nvPicPr>
          <p:cNvPr id="2050" name="Picture 2" descr="a red warning light is lit up in front of a building">
            <a:extLst>
              <a:ext uri="{FF2B5EF4-FFF2-40B4-BE49-F238E27FC236}">
                <a16:creationId xmlns:a16="http://schemas.microsoft.com/office/drawing/2014/main" id="{C459F5B7-D009-48BB-8EB1-FBF0A57425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59136"/>
            <a:ext cx="47434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19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7BDD041E-00EB-4BE8-A7B4-66F5893003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377108"/>
                <a:ext cx="8539273" cy="45976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Pour démontrer qu’une proposition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est vraie, on va supposer qu’elle est fausse (et donc que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r-BE"/>
                      <m:t>￢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est vraie) et, à partir de cette hypothèse, arriver à une assertion fausse.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fr-BE"/>
                            <m:t>￢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𝑣𝑟𝑎𝑖𝑒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𝑎𝑙𝑜𝑟𝑠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𝑒𝑠𝑡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𝑣𝑟𝑎𝑖𝑒</m:t>
                      </m:r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Si on sait que </a:t>
                </a:r>
                <a14:m>
                  <m:oMath xmlns:m="http://schemas.openxmlformats.org/officeDocument/2006/math">
                    <m:r>
                      <a:rPr lang="fr-BE" i="1" smtClean="0">
                        <a:latin typeface="Cambria Math" panose="02040503050406030204" pitchFamily="18" charset="0"/>
                      </a:rPr>
                      <m:t>⋁</m:t>
                    </m:r>
                  </m:oMath>
                </a14:m>
                <a:r>
                  <a:rPr lang="fr-BE" dirty="0"/>
                  <a:t> = ou et </a:t>
                </a:r>
                <a14:m>
                  <m:oMath xmlns:m="http://schemas.openxmlformats.org/officeDocument/2006/math">
                    <m:r>
                      <a:rPr lang="fr-BE" i="1">
                        <a:latin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fr-BE" dirty="0"/>
                  <a:t> = et</a:t>
                </a:r>
              </a:p>
              <a:p>
                <a:pPr marL="0" indent="0">
                  <a:buNone/>
                </a:pPr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7BDD041E-00EB-4BE8-A7B4-66F589300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377108"/>
                <a:ext cx="8539273" cy="4597665"/>
              </a:xfrm>
              <a:blipFill>
                <a:blip r:embed="rId2"/>
                <a:stretch>
                  <a:fillRect l="-1071" t="-172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04C64C34-687E-4E9A-A43C-9B06356F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Preuve par l’absurde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149F0B-27E7-4239-BF94-9BCABC0C97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49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A9E6B1-8443-4AD8-B3C4-2EEB10E6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052" y="4286014"/>
            <a:ext cx="3893121" cy="23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9AC2BD-A99E-45B2-9E94-9459C6B5F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367481"/>
            <a:ext cx="8539273" cy="4607292"/>
          </a:xfrm>
        </p:spPr>
        <p:txBody>
          <a:bodyPr/>
          <a:lstStyle/>
          <a:p>
            <a:r>
              <a:rPr lang="fr-FR" dirty="0"/>
              <a:t>Prenons un exemple concret.</a:t>
            </a:r>
          </a:p>
          <a:p>
            <a:endParaRPr lang="fr-BE" dirty="0"/>
          </a:p>
          <a:p>
            <a:pPr marL="0" indent="0">
              <a:buNone/>
            </a:pPr>
            <a:r>
              <a:rPr lang="fr-BE" dirty="0"/>
              <a:t>On a un algorithme suivant qui permet de renvoyer le premier entier négatif d’une liste de n entiers.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Il se passe quoi si A vaut [-1]; [2,4,-3,6]; [5,9,4,7,-8]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FBA14E9-4A82-4CDE-95E8-360CEE89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Notions de cas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44D9CA-2FA0-4A3F-A49C-9BF643B14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5</a:t>
            </a:fld>
            <a:endParaRPr lang="fr-BE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8A6BD9-5919-4201-A92E-CAD729BC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75" y="3138014"/>
            <a:ext cx="2790050" cy="19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9E6834A-9391-4622-B48B-580B5C94DF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553377"/>
                <a:ext cx="8539273" cy="44213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Théorème 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fr-BE" dirty="0"/>
                  <a:t> est irrationnel</a:t>
                </a:r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Démo : Par l’absurde, on va supposer que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fr-BE" dirty="0"/>
                  <a:t> est rationnel.</a:t>
                </a:r>
              </a:p>
              <a:p>
                <a:pPr marL="0" indent="0">
                  <a:buNone/>
                </a:pPr>
                <a:r>
                  <a:rPr lang="fr-BE" dirty="0"/>
                  <a:t>Ça veut dire que 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BE" i="1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ℕ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𝑡𝑒𝑙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𝑞𝑢𝑒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𝑝𝑟𝑒𝑚𝑖𝑒𝑟𝑠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𝑒𝑛𝑡𝑟𝑒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𝑒𝑢𝑥</m:t>
                      </m:r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BE" dirty="0"/>
                        <m:t>⇒</m:t>
                      </m:r>
                      <m:r>
                        <m:rPr>
                          <m:nor/>
                        </m:rPr>
                        <a:rPr lang="fr-FR" b="0" i="0" dirty="0" smtClean="0"/>
                        <m:t> </m:t>
                      </m:r>
                      <m:r>
                        <m:rPr>
                          <m:nor/>
                        </m:rPr>
                        <a:rPr lang="fr-FR" b="0" i="0" dirty="0" smtClean="0"/>
                        <m:t>b</m:t>
                      </m:r>
                      <m:rad>
                        <m:radPr>
                          <m:deg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BE" dirty="0"/>
                        <m:t>⇒</m:t>
                      </m:r>
                      <m:r>
                        <m:rPr>
                          <m:nor/>
                        </m:rPr>
                        <a:rPr lang="fr-FR" b="0" i="0" dirty="0" smtClean="0"/>
                        <m:t> 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∗2=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fr-FR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BE" dirty="0"/>
                        <m:t>⇒</m:t>
                      </m:r>
                      <m:r>
                        <m:rPr>
                          <m:nor/>
                        </m:rPr>
                        <a:rPr lang="fr-FR" b="0" i="0" dirty="0" smtClean="0"/>
                        <m:t> </m:t>
                      </m:r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𝑒𝑠𝑡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𝑝𝑎𝑖𝑟</m:t>
                      </m:r>
                    </m:oMath>
                  </m:oMathPara>
                </a14:m>
                <a:br>
                  <a:rPr lang="fr-FR" b="0" dirty="0"/>
                </a:br>
                <a:endParaRPr lang="fr-BE" dirty="0"/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9E6834A-9391-4622-B48B-580B5C94DF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553377"/>
                <a:ext cx="8539273" cy="4421395"/>
              </a:xfrm>
              <a:blipFill>
                <a:blip r:embed="rId2"/>
                <a:stretch>
                  <a:fillRect l="-1071" t="-1103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2B0BBFC1-5407-435E-8D9F-221AB3DB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F0A9F3-90FE-4A81-BF4A-6911972991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50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152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861AAE4-17BE-42F2-8CD7-5536A92AA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652530"/>
                <a:ext cx="8539273" cy="43222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b="0" dirty="0"/>
                  <a:t>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BE" dirty="0"/>
                  <a:t> est pair, ça veut dire qu’il existe </a:t>
                </a:r>
                <a14:m>
                  <m:oMath xmlns:m="http://schemas.openxmlformats.org/officeDocument/2006/math">
                    <m:r>
                      <a:rPr lang="fr-BE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BE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BE" dirty="0"/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BE" dirty="0"/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BE" dirty="0"/>
                  <a:t> est donc pair lui aussi. On pourrait donc simplifier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B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fr-BE" dirty="0"/>
                  <a:t> par 2…</a:t>
                </a:r>
              </a:p>
              <a:p>
                <a:pPr marL="0" indent="0">
                  <a:buNone/>
                </a:pPr>
                <a:endParaRPr lang="fr-BE" dirty="0"/>
              </a:p>
              <a:p>
                <a:pPr marL="0" indent="0">
                  <a:buNone/>
                </a:pPr>
                <a:r>
                  <a:rPr lang="fr-BE" dirty="0"/>
                  <a:t>On avait dit qu’ils étaient premiers entre eux !!</a:t>
                </a: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C861AAE4-17BE-42F2-8CD7-5536A92AA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652530"/>
                <a:ext cx="8539273" cy="4322243"/>
              </a:xfrm>
              <a:blipFill>
                <a:blip r:embed="rId2"/>
                <a:stretch>
                  <a:fillRect l="-1071" t="-1834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6B2F0994-3462-457B-9E87-36EFE1B9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D61DAE-0FE8-4ADD-B02C-D435145DB2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51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566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5ED9D7D-F555-4480-A9FC-1B0019A4B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377108"/>
            <a:ext cx="8539273" cy="4597665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« Good </a:t>
            </a:r>
            <a:r>
              <a:rPr lang="fr-FR" dirty="0" err="1"/>
              <a:t>proofs</a:t>
            </a:r>
            <a:r>
              <a:rPr lang="fr-FR" dirty="0"/>
              <a:t> are like good code »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0AA12F8-219F-464F-BEAD-AB0CE318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preuves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832DD4-E23F-4582-9A13-5EC25D693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52</a:t>
            </a:fld>
            <a:endParaRPr lang="fr-BE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BDF279D2-6184-43DF-99DC-E65ED682C366}"/>
              </a:ext>
            </a:extLst>
          </p:cNvPr>
          <p:cNvGraphicFramePr/>
          <p:nvPr/>
        </p:nvGraphicFramePr>
        <p:xfrm>
          <a:off x="987933" y="1875313"/>
          <a:ext cx="7201359" cy="4481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444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8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16BAC97-B945-45E6-8426-107E58932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421176"/>
            <a:ext cx="8539273" cy="4553597"/>
          </a:xfrm>
        </p:spPr>
        <p:txBody>
          <a:bodyPr/>
          <a:lstStyle/>
          <a:p>
            <a:endParaRPr lang="fr-BE" dirty="0">
              <a:cs typeface="Arial" panose="020B060402020202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58D19EB-567F-4272-9878-98A8EB46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748" y="228600"/>
            <a:ext cx="4451502" cy="962247"/>
          </a:xfrm>
        </p:spPr>
        <p:txBody>
          <a:bodyPr>
            <a:normAutofit fontScale="90000"/>
          </a:bodyPr>
          <a:lstStyle/>
          <a:p>
            <a:r>
              <a:rPr lang="fr-FR" dirty="0"/>
              <a:t>« Mauvaises preuves »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FE8E95-710E-42CC-9AFC-59BA74017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53</a:t>
            </a:fld>
            <a:endParaRPr lang="fr-BE"/>
          </a:p>
        </p:txBody>
      </p:sp>
      <p:pic>
        <p:nvPicPr>
          <p:cNvPr id="3074" name="Picture 2" descr="a cartoon of a police officer with the words respect my authority">
            <a:extLst>
              <a:ext uri="{FF2B5EF4-FFF2-40B4-BE49-F238E27FC236}">
                <a16:creationId xmlns:a16="http://schemas.microsoft.com/office/drawing/2014/main" id="{58625E1F-A706-4FF7-AE56-2F95732FC1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9" y="1498352"/>
            <a:ext cx="3618300" cy="271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man in a suit and tie is saying i had a good feeling about this">
            <a:extLst>
              <a:ext uri="{FF2B5EF4-FFF2-40B4-BE49-F238E27FC236}">
                <a16:creationId xmlns:a16="http://schemas.microsoft.com/office/drawing/2014/main" id="{67EEF93A-74BC-4B8E-88B3-89AC3A655F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24" y="899061"/>
            <a:ext cx="3375752" cy="337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 girl in a blue shirt is smiling while cutting a piece of paper ..">
            <a:extLst>
              <a:ext uri="{FF2B5EF4-FFF2-40B4-BE49-F238E27FC236}">
                <a16:creationId xmlns:a16="http://schemas.microsoft.com/office/drawing/2014/main" id="{8162124C-6BE0-487D-863A-599341E9D4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43" y="2354842"/>
            <a:ext cx="3350523" cy="25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 man with a beard in a suit is standing on a balcony holding a piece of paper .">
            <a:extLst>
              <a:ext uri="{FF2B5EF4-FFF2-40B4-BE49-F238E27FC236}">
                <a16:creationId xmlns:a16="http://schemas.microsoft.com/office/drawing/2014/main" id="{E3BBE670-83A3-496D-BDA9-B23D6F726C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36" y="3398076"/>
            <a:ext cx="4257408" cy="239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 man in a lab coat is writing on a chalkboard">
            <a:extLst>
              <a:ext uri="{FF2B5EF4-FFF2-40B4-BE49-F238E27FC236}">
                <a16:creationId xmlns:a16="http://schemas.microsoft.com/office/drawing/2014/main" id="{805B8A35-01E1-421E-B794-F03EAB799C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1" y="3610890"/>
            <a:ext cx="3998566" cy="296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7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436376-B7E1-42DC-89E3-2B90AD981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73" y="2368621"/>
            <a:ext cx="7788254" cy="2754222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B593337C-2AB0-4F01-9932-9D7C4CD4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5D3CE1-1F5E-495C-B712-FC9402F42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54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92747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70F26C8-C03C-4640-AB50-858F78679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2697005"/>
            <a:ext cx="8539273" cy="327776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Séance du 25/02 est une séance d’exercices !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BE" dirty="0"/>
              <a:t>Sujets : </a:t>
            </a:r>
          </a:p>
          <a:p>
            <a:r>
              <a:rPr lang="fr-BE" dirty="0"/>
              <a:t>Calculs de complexité</a:t>
            </a:r>
          </a:p>
          <a:p>
            <a:r>
              <a:rPr lang="fr-BE" dirty="0"/>
              <a:t>Preuves par l’absurde</a:t>
            </a:r>
          </a:p>
          <a:p>
            <a:r>
              <a:rPr lang="fr-BE" dirty="0"/>
              <a:t>Preuves par induction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CD4EB92-373E-4DC1-AD88-E9BED670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Prochaine séance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6493FD-C085-41A8-8E11-C1AFF9444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55</a:t>
            </a:fld>
            <a:endParaRPr lang="fr-BE"/>
          </a:p>
        </p:txBody>
      </p:sp>
      <p:pic>
        <p:nvPicPr>
          <p:cNvPr id="4098" name="Picture 2" descr="a yellow triangle with a black exclamation point inside">
            <a:extLst>
              <a:ext uri="{FF2B5EF4-FFF2-40B4-BE49-F238E27FC236}">
                <a16:creationId xmlns:a16="http://schemas.microsoft.com/office/drawing/2014/main" id="{1A004D59-5755-45E4-936F-BFE1B414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195" y="709723"/>
            <a:ext cx="2070432" cy="198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9219462-68A4-4F2E-941A-08B1FA682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instances sont importantes pour l’efficacité des algorithmes.</a:t>
            </a:r>
          </a:p>
          <a:p>
            <a:endParaRPr lang="fr-FR" dirty="0"/>
          </a:p>
          <a:p>
            <a:pPr lvl="5"/>
            <a:r>
              <a:rPr lang="fr-FR" dirty="0"/>
              <a:t>Infinité d’instances</a:t>
            </a:r>
          </a:p>
          <a:p>
            <a:endParaRPr lang="fr-FR" dirty="0"/>
          </a:p>
          <a:p>
            <a:r>
              <a:rPr lang="fr-FR" dirty="0"/>
              <a:t>On va classer selon si on est dans le meilleur, pire, moyen cas.</a:t>
            </a:r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02564E9-16DB-43CE-936D-D9599611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instances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E7BCF4-77BA-4E04-8B9D-9E358725E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2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203F81D-8B94-4901-9AB0-5E1829AFE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Toujours considérer des problèmes d’une même taille</a:t>
            </a:r>
          </a:p>
          <a:p>
            <a:endParaRPr lang="fr-FR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Travailler avec des données spécifiques</a:t>
            </a:r>
          </a:p>
          <a:p>
            <a:endParaRPr lang="fr-FR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fr-FR" dirty="0">
                <a:solidFill>
                  <a:schemeClr val="tx1"/>
                </a:solidFill>
                <a:cs typeface="Arial" panose="020B0604020202020204" pitchFamily="34" charset="0"/>
              </a:rPr>
              <a:t>Chercher les limites : 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tx1"/>
                </a:solidFill>
                <a:cs typeface="Arial" panose="020B0604020202020204" pitchFamily="34" charset="0"/>
              </a:rPr>
              <a:t>Exemples de petites tailles ;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tx1"/>
                </a:solidFill>
                <a:cs typeface="Arial" panose="020B0604020202020204" pitchFamily="34" charset="0"/>
              </a:rPr>
              <a:t>Cas d’égalité ;</a:t>
            </a:r>
          </a:p>
          <a:p>
            <a:pPr marL="457200" lvl="1" indent="0">
              <a:buNone/>
            </a:pPr>
            <a:r>
              <a:rPr lang="fr-BE" dirty="0">
                <a:solidFill>
                  <a:schemeClr val="tx1"/>
                </a:solidFill>
                <a:cs typeface="Arial" panose="020B0604020202020204" pitchFamily="34" charset="0"/>
              </a:rPr>
              <a:t>Très grands, très petits, déjà trié en sens inverse, que des valeurs négatives, </a:t>
            </a:r>
            <a:r>
              <a:rPr lang="fr-BE" dirty="0" err="1">
                <a:solidFill>
                  <a:schemeClr val="tx1"/>
                </a:solidFill>
                <a:cs typeface="Arial" panose="020B0604020202020204" pitchFamily="34" charset="0"/>
              </a:rPr>
              <a:t>etc</a:t>
            </a:r>
            <a:endParaRPr lang="fr-B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183E522-5179-4A0C-907C-1F4A67AC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le pire cas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63CDDE-5ED5-49EE-8A9D-E573CA0AE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72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67B8E57-4C58-471B-99E6-D0AA02C8D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898361"/>
            <a:ext cx="4063553" cy="4076412"/>
          </a:xfrm>
        </p:spPr>
        <p:txBody>
          <a:bodyPr/>
          <a:lstStyle/>
          <a:p>
            <a:pPr marL="0" indent="0" algn="l">
              <a:buNone/>
            </a:pPr>
            <a:r>
              <a:rPr lang="fr-BE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Algorithme : </a:t>
            </a:r>
            <a:r>
              <a:rPr lang="fr-BE" sz="1800" b="0" i="0" u="none" strike="noStrike" baseline="0" dirty="0" err="1">
                <a:solidFill>
                  <a:srgbClr val="000000"/>
                </a:solidFill>
                <a:latin typeface="LMSans10-Regular-Identity-H"/>
              </a:rPr>
              <a:t>arrayMax</a:t>
            </a:r>
            <a:endParaRPr lang="fr-BE" sz="1800" b="0" i="0" u="none" strike="noStrike" baseline="0" dirty="0">
              <a:solidFill>
                <a:srgbClr val="000000"/>
              </a:solidFill>
              <a:latin typeface="LMSans10-Regular-Identity-H"/>
            </a:endParaRPr>
          </a:p>
          <a:p>
            <a:pPr marL="0" indent="0" algn="l">
              <a:buNone/>
            </a:pPr>
            <a:r>
              <a:rPr lang="fr-F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Entrée :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A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un tableau de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entiers (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Italic10-Regular"/>
              </a:rPr>
              <a:t>&gt;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0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)</a:t>
            </a:r>
          </a:p>
          <a:p>
            <a:pPr marL="0" indent="0" algn="l">
              <a:buNone/>
            </a:pPr>
            <a:r>
              <a:rPr lang="fr-F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Sortie :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LMSans10-Regular-Identity-H"/>
              </a:rPr>
              <a:t>La valeur maximale dans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A</a:t>
            </a:r>
          </a:p>
          <a:p>
            <a:pPr marL="0" indent="0" algn="l">
              <a:buNone/>
            </a:pPr>
            <a:r>
              <a:rPr lang="fr-FR" sz="1800" b="0" i="1" u="none" strike="noStrike" baseline="0" dirty="0" err="1">
                <a:solidFill>
                  <a:srgbClr val="2F6C9C"/>
                </a:solidFill>
                <a:latin typeface="LMSans10-Oblique-Identity-H"/>
              </a:rPr>
              <a:t>currentMax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10-Regular"/>
              </a:rPr>
              <a:t>←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A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"/>
              </a:rPr>
              <a:t>[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0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"/>
              </a:rPr>
              <a:t>]</a:t>
            </a:r>
          </a:p>
          <a:p>
            <a:pPr marL="0" indent="0" algn="l">
              <a:buNone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for </a:t>
            </a:r>
            <a:r>
              <a:rPr lang="pt-B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i </a:t>
            </a:r>
            <a:r>
              <a:rPr lang="pt-BR" sz="1800" b="0" i="1" u="none" strike="noStrike" baseline="0" dirty="0">
                <a:solidFill>
                  <a:srgbClr val="2F6C9C"/>
                </a:solidFill>
                <a:latin typeface="LMMathSymbols10-Regular"/>
              </a:rPr>
              <a:t>← </a:t>
            </a:r>
            <a:r>
              <a:rPr lang="pt-B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1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to </a:t>
            </a:r>
            <a:r>
              <a:rPr lang="pt-B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n </a:t>
            </a:r>
            <a:r>
              <a:rPr lang="pt-BR" sz="1800" b="0" i="1" u="none" strike="noStrike" baseline="0" dirty="0">
                <a:solidFill>
                  <a:srgbClr val="2F6C9C"/>
                </a:solidFill>
                <a:latin typeface="LMMathSymbols10-Regular"/>
              </a:rPr>
              <a:t>− </a:t>
            </a:r>
            <a:r>
              <a:rPr lang="pt-BR" sz="1800" b="0" i="0" u="none" strike="noStrike" baseline="0" dirty="0">
                <a:solidFill>
                  <a:srgbClr val="2F6C9C"/>
                </a:solidFill>
                <a:latin typeface="LMSans10-Regular-Identity-H"/>
              </a:rPr>
              <a:t>1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do </a:t>
            </a:r>
          </a:p>
          <a:p>
            <a:pPr marL="0" indent="0" algn="l">
              <a:buNone/>
            </a:pPr>
            <a:r>
              <a:rPr lang="pt-BR" sz="1800" b="1" dirty="0">
                <a:solidFill>
                  <a:srgbClr val="000000"/>
                </a:solidFill>
                <a:latin typeface="LMSans10-Bold-Identity-H"/>
              </a:rPr>
              <a:t>	</a:t>
            </a:r>
            <a:r>
              <a:rPr lang="fr-BE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if </a:t>
            </a:r>
            <a:r>
              <a:rPr lang="fr-BE" sz="1800" b="0" i="1" u="none" strike="noStrike" baseline="0" dirty="0" err="1">
                <a:solidFill>
                  <a:srgbClr val="2F6C9C"/>
                </a:solidFill>
                <a:latin typeface="LMSans10-Oblique-Identity-H"/>
              </a:rPr>
              <a:t>currentMax</a:t>
            </a:r>
            <a:r>
              <a:rPr lang="fr-BE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 </a:t>
            </a:r>
            <a:r>
              <a:rPr lang="fr-BE" sz="1800" b="0" i="1" u="none" strike="noStrike" baseline="0" dirty="0">
                <a:solidFill>
                  <a:srgbClr val="2F6C9C"/>
                </a:solidFill>
                <a:latin typeface="LMMathItalic10-Regular"/>
              </a:rPr>
              <a:t>&lt; </a:t>
            </a:r>
            <a:r>
              <a:rPr lang="fr-BE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A</a:t>
            </a:r>
            <a:r>
              <a:rPr lang="fr-BE" sz="1800" b="0" i="0" u="none" strike="noStrike" baseline="0" dirty="0">
                <a:solidFill>
                  <a:srgbClr val="2F6C9C"/>
                </a:solidFill>
                <a:latin typeface="LMSans10-Regular"/>
              </a:rPr>
              <a:t>[</a:t>
            </a:r>
            <a:r>
              <a:rPr lang="fr-BE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i</a:t>
            </a:r>
            <a:r>
              <a:rPr lang="fr-BE" sz="1800" b="0" i="0" u="none" strike="noStrike" baseline="0" dirty="0">
                <a:solidFill>
                  <a:srgbClr val="2F6C9C"/>
                </a:solidFill>
                <a:latin typeface="LMSans10-Regular"/>
              </a:rPr>
              <a:t>] </a:t>
            </a:r>
            <a:r>
              <a:rPr lang="fr-BE" sz="1800" b="1" i="0" u="none" strike="noStrike" baseline="0" dirty="0" err="1">
                <a:solidFill>
                  <a:srgbClr val="000000"/>
                </a:solidFill>
                <a:latin typeface="LMSans10-Bold-Identity-H"/>
              </a:rPr>
              <a:t>then</a:t>
            </a:r>
            <a:r>
              <a:rPr lang="fr-BE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 </a:t>
            </a:r>
            <a:endParaRPr lang="fr-BE" sz="1800" b="1" dirty="0">
              <a:solidFill>
                <a:srgbClr val="000000"/>
              </a:solidFill>
              <a:latin typeface="LMSans10-Bold-Identity-H"/>
            </a:endParaRPr>
          </a:p>
          <a:p>
            <a:pPr marL="0" indent="0" algn="l">
              <a:buNone/>
            </a:pPr>
            <a:r>
              <a:rPr lang="fr-BE" sz="1800" b="1" i="1" u="none" strike="noStrike" baseline="0" dirty="0">
                <a:solidFill>
                  <a:srgbClr val="000000"/>
                </a:solidFill>
                <a:latin typeface="LMSans10-Bold-Identity-H"/>
              </a:rPr>
              <a:t>		</a:t>
            </a:r>
            <a:r>
              <a:rPr lang="fr-FR" sz="1800" b="0" i="1" u="none" strike="noStrike" baseline="0" dirty="0" err="1">
                <a:solidFill>
                  <a:srgbClr val="2F6C9C"/>
                </a:solidFill>
                <a:latin typeface="LMSans10-Oblique-Identity-H"/>
              </a:rPr>
              <a:t>currentMax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10-Regular"/>
              </a:rPr>
              <a:t>←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A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"/>
              </a:rPr>
              <a:t>[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i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10-Regular"/>
              </a:rPr>
              <a:t>] </a:t>
            </a:r>
            <a:endParaRPr lang="fr-FR" sz="1800" dirty="0">
              <a:solidFill>
                <a:srgbClr val="2F6C9C"/>
              </a:solidFill>
              <a:latin typeface="LMSans10-Regular"/>
            </a:endParaRPr>
          </a:p>
          <a:p>
            <a:pPr marL="0" indent="0" algn="l">
              <a:buNone/>
            </a:pPr>
            <a:r>
              <a:rPr lang="fr-BE" sz="1800" b="1" i="0" u="none" strike="noStrike" baseline="0" dirty="0">
                <a:solidFill>
                  <a:srgbClr val="000000"/>
                </a:solidFill>
                <a:latin typeface="LMSans10-Bold-Identity-H"/>
              </a:rPr>
              <a:t>return </a:t>
            </a:r>
            <a:r>
              <a:rPr lang="fr-BE" sz="1800" b="0" i="1" u="none" strike="noStrike" baseline="0" dirty="0" err="1">
                <a:solidFill>
                  <a:srgbClr val="2F6C9C"/>
                </a:solidFill>
                <a:latin typeface="LMSans10-Oblique-Identity-H"/>
              </a:rPr>
              <a:t>currentMax</a:t>
            </a:r>
            <a:r>
              <a:rPr lang="fr-BE" sz="1800" b="0" i="1" u="none" strike="noStrike" baseline="0" dirty="0">
                <a:solidFill>
                  <a:srgbClr val="2F6C9C"/>
                </a:solidFill>
                <a:latin typeface="LMSans10-Oblique-Identity-H"/>
              </a:rPr>
              <a:t> 					</a:t>
            </a:r>
            <a:endParaRPr lang="fr-BE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B1DED66-371D-4E49-829D-A2512FAF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Calculer le nombre d’opérations primitives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5C7D4B-48F1-4176-8E18-2B3899A09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8</a:t>
            </a:fld>
            <a:endParaRPr lang="fr-BE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613F50-21AD-49B1-A5C2-6106E6981274}"/>
              </a:ext>
            </a:extLst>
          </p:cNvPr>
          <p:cNvSpPr txBox="1"/>
          <p:nvPr/>
        </p:nvSpPr>
        <p:spPr>
          <a:xfrm>
            <a:off x="4860324" y="2943624"/>
            <a:ext cx="3734573" cy="198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// </a:t>
            </a:r>
            <a:r>
              <a:rPr lang="fr-BE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2 </a:t>
            </a:r>
            <a:r>
              <a:rPr lang="fr-BE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opérations</a:t>
            </a:r>
          </a:p>
          <a:p>
            <a:pPr>
              <a:lnSpc>
                <a:spcPct val="150000"/>
              </a:lnSpc>
            </a:pPr>
            <a:r>
              <a:rPr lang="pt-BR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// </a:t>
            </a:r>
            <a:r>
              <a:rPr lang="pt-BR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1 </a:t>
            </a:r>
            <a:r>
              <a:rPr lang="pt-BR" sz="1800" b="0" i="0" u="none" strike="noStrike" baseline="0" dirty="0">
                <a:solidFill>
                  <a:srgbClr val="2F6C9C"/>
                </a:solidFill>
                <a:latin typeface="LMSans9-Regular"/>
              </a:rPr>
              <a:t>+ </a:t>
            </a:r>
            <a:r>
              <a:rPr lang="pt-BR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2</a:t>
            </a:r>
            <a:r>
              <a:rPr lang="pt-BR" sz="1800" b="0" i="1" u="none" strike="noStrike" baseline="0" dirty="0">
                <a:solidFill>
                  <a:srgbClr val="2F6C9C"/>
                </a:solidFill>
                <a:latin typeface="LMMathItalic9-Regular"/>
              </a:rPr>
              <a:t>.</a:t>
            </a:r>
            <a:r>
              <a:rPr lang="pt-BR" sz="1800" b="0" i="0" u="none" strike="noStrike" baseline="0" dirty="0">
                <a:solidFill>
                  <a:srgbClr val="2F6C9C"/>
                </a:solidFill>
                <a:latin typeface="LMSans9-Regular"/>
              </a:rPr>
              <a:t>(</a:t>
            </a:r>
            <a:r>
              <a:rPr lang="pt-BR" sz="1800" b="0" i="1" u="none" strike="noStrike" baseline="0" dirty="0">
                <a:solidFill>
                  <a:srgbClr val="2F6C9C"/>
                </a:solidFill>
                <a:latin typeface="LMSans9-Oblique-Identity-H"/>
              </a:rPr>
              <a:t>n </a:t>
            </a:r>
            <a:r>
              <a:rPr lang="pt-BR" sz="1800" b="0" i="1" u="none" strike="noStrike" baseline="0" dirty="0">
                <a:solidFill>
                  <a:srgbClr val="2F6C9C"/>
                </a:solidFill>
                <a:latin typeface="LMMathSymbols9-Regular"/>
              </a:rPr>
              <a:t>− </a:t>
            </a:r>
            <a:r>
              <a:rPr lang="pt-BR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1</a:t>
            </a:r>
            <a:r>
              <a:rPr lang="pt-BR" sz="1800" b="0" i="0" u="none" strike="noStrike" baseline="0" dirty="0">
                <a:solidFill>
                  <a:srgbClr val="2F6C9C"/>
                </a:solidFill>
                <a:latin typeface="LMSans9-Regular"/>
              </a:rPr>
              <a:t>) + </a:t>
            </a:r>
            <a:r>
              <a:rPr lang="pt-BR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2</a:t>
            </a:r>
            <a:r>
              <a:rPr lang="pt-BR" sz="1800" b="0" i="1" u="none" strike="noStrike" baseline="0" dirty="0">
                <a:solidFill>
                  <a:srgbClr val="2F6C9C"/>
                </a:solidFill>
                <a:latin typeface="LMMathItalic9-Regular"/>
              </a:rPr>
              <a:t>.</a:t>
            </a:r>
            <a:r>
              <a:rPr lang="pt-BR" sz="1800" b="0" i="1" u="none" strike="noStrike" baseline="0" dirty="0">
                <a:solidFill>
                  <a:srgbClr val="2F6C9C"/>
                </a:solidFill>
                <a:latin typeface="LMSans9-Oblique-Identity-H"/>
              </a:rPr>
              <a:t>n </a:t>
            </a:r>
            <a:r>
              <a:rPr lang="pt-BR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op</a:t>
            </a:r>
            <a:endParaRPr lang="fr-BE" dirty="0">
              <a:solidFill>
                <a:srgbClr val="5DB4E7"/>
              </a:solidFill>
              <a:latin typeface="LMMono9-Regular-Identity-H"/>
            </a:endParaRPr>
          </a:p>
          <a:p>
            <a:pPr>
              <a:lnSpc>
                <a:spcPct val="150000"/>
              </a:lnSpc>
            </a:pPr>
            <a:r>
              <a:rPr lang="fr-FR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//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3 </a:t>
            </a:r>
            <a:r>
              <a:rPr lang="fr-FR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op., exécutées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9-Oblique-Identity-H"/>
              </a:rPr>
              <a:t>n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9-Regular"/>
              </a:rPr>
              <a:t>−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1 </a:t>
            </a:r>
            <a:r>
              <a:rPr lang="fr-FR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fois</a:t>
            </a:r>
          </a:p>
          <a:p>
            <a:pPr>
              <a:lnSpc>
                <a:spcPct val="150000"/>
              </a:lnSpc>
            </a:pPr>
            <a:r>
              <a:rPr lang="fr-FR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//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2 </a:t>
            </a:r>
            <a:r>
              <a:rPr lang="fr-FR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op., exécutées au plus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Sans9-Oblique-Identity-H"/>
              </a:rPr>
              <a:t>n </a:t>
            </a:r>
            <a:r>
              <a:rPr lang="fr-FR" sz="1800" b="0" i="1" u="none" strike="noStrike" baseline="0" dirty="0">
                <a:solidFill>
                  <a:srgbClr val="2F6C9C"/>
                </a:solidFill>
                <a:latin typeface="LMMathSymbols9-Regular"/>
              </a:rPr>
              <a:t>− </a:t>
            </a:r>
            <a:r>
              <a:rPr lang="fr-FR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1 </a:t>
            </a:r>
            <a:r>
              <a:rPr lang="fr-FR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fois</a:t>
            </a:r>
            <a:endParaRPr lang="fr-FR" dirty="0">
              <a:solidFill>
                <a:srgbClr val="5DB4E7"/>
              </a:solidFill>
              <a:latin typeface="LMMono9-Regular-Identity-H"/>
            </a:endParaRPr>
          </a:p>
          <a:p>
            <a:pPr>
              <a:lnSpc>
                <a:spcPct val="150000"/>
              </a:lnSpc>
            </a:pPr>
            <a:r>
              <a:rPr lang="fr-BE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// </a:t>
            </a:r>
            <a:r>
              <a:rPr lang="fr-BE" sz="1800" b="0" i="0" u="none" strike="noStrike" baseline="0" dirty="0">
                <a:solidFill>
                  <a:srgbClr val="2F6C9C"/>
                </a:solidFill>
                <a:latin typeface="LMSans9-Regular-Identity-H"/>
              </a:rPr>
              <a:t>1 </a:t>
            </a:r>
            <a:r>
              <a:rPr lang="fr-BE" sz="1800" b="0" i="0" u="none" strike="noStrike" baseline="0" dirty="0">
                <a:solidFill>
                  <a:srgbClr val="5DB4E7"/>
                </a:solidFill>
                <a:latin typeface="LMMono9-Regular-Identity-H"/>
              </a:rPr>
              <a:t>opération</a:t>
            </a:r>
            <a:endParaRPr lang="fr-BE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BF0A51-2D6F-4636-A91B-1D89F8280CBA}"/>
              </a:ext>
            </a:extLst>
          </p:cNvPr>
          <p:cNvSpPr txBox="1"/>
          <p:nvPr/>
        </p:nvSpPr>
        <p:spPr>
          <a:xfrm>
            <a:off x="1650852" y="5182539"/>
            <a:ext cx="554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Dans le pire des cas (A en ordre croissant) → 9n – 3</a:t>
            </a: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Dans le meilleur (A en ordre décroissant) → 7n - 1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6229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B39BFBD-72B0-4475-80FA-AA4A4DF96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on devait déterminer f(n) dans notre exemple précédent on aurait 2 possibilités :</a:t>
            </a:r>
          </a:p>
          <a:p>
            <a:endParaRPr lang="fr-FR" dirty="0"/>
          </a:p>
          <a:p>
            <a:pPr marL="457200" lvl="1" indent="0">
              <a:buNone/>
            </a:pPr>
            <a:r>
              <a:rPr lang="fr-FR" dirty="0"/>
              <a:t>F(n) = 7n – 1</a:t>
            </a:r>
          </a:p>
          <a:p>
            <a:pPr marL="457200" lvl="1" indent="0">
              <a:buNone/>
            </a:pPr>
            <a:r>
              <a:rPr lang="fr-FR" dirty="0"/>
              <a:t>F(n) = 9n – 3 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/>
              <a:t>Borne supérieure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981835B-6620-4013-9E7D-1CC65692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Lequel choisir ?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EE9DD0-A050-4595-86A4-316A0EE24B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F9506-C750-44C3-8E12-610AD4C8F1FD}" type="slidenum">
              <a:rPr lang="fr-BE" smtClean="0"/>
              <a:t>9</a:t>
            </a:fld>
            <a:endParaRPr lang="fr-BE"/>
          </a:p>
        </p:txBody>
      </p:sp>
      <p:pic>
        <p:nvPicPr>
          <p:cNvPr id="5" name="Picture 2" descr="a man wearing glasses and a suit says worst case scenario">
            <a:extLst>
              <a:ext uri="{FF2B5EF4-FFF2-40B4-BE49-F238E27FC236}">
                <a16:creationId xmlns:a16="http://schemas.microsoft.com/office/drawing/2014/main" id="{3FB407D2-1FFE-4D77-9452-0D54E322E3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111" y="1296199"/>
            <a:ext cx="4399005" cy="48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0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-de-presentation-HEHbe--Sciences-et-technologies--2020" id="{A498BD53-F83B-4021-AAB3-AA6C29EFDC9D}" vid="{7280D352-7A7E-41A1-9B4F-543AFC5CCCB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17966</TotalTime>
  <Words>2753</Words>
  <Application>Microsoft Office PowerPoint</Application>
  <PresentationFormat>Affichage à l'écran (4:3)</PresentationFormat>
  <Paragraphs>501</Paragraphs>
  <Slides>55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89" baseType="lpstr">
      <vt:lpstr>Arial</vt:lpstr>
      <vt:lpstr>Calibri</vt:lpstr>
      <vt:lpstr>Cambria Math</vt:lpstr>
      <vt:lpstr>Fourier-Math-BlackBoard</vt:lpstr>
      <vt:lpstr>Fourier-Math-Symbols</vt:lpstr>
      <vt:lpstr>LMMathItalic10-Regular</vt:lpstr>
      <vt:lpstr>LMMathItalic8-Regular</vt:lpstr>
      <vt:lpstr>LMMathItalic9-Regular</vt:lpstr>
      <vt:lpstr>LMMathSymbols10-Regular</vt:lpstr>
      <vt:lpstr>LMMathSymbols7-Regular</vt:lpstr>
      <vt:lpstr>LMMathSymbols8-Regular</vt:lpstr>
      <vt:lpstr>LMMathSymbols9-Regular</vt:lpstr>
      <vt:lpstr>LMMono9-Regular-Identity-H</vt:lpstr>
      <vt:lpstr>LMSans10-Bold</vt:lpstr>
      <vt:lpstr>LMSans10-Bold-Identity-H</vt:lpstr>
      <vt:lpstr>LMSans10-BoldOblique</vt:lpstr>
      <vt:lpstr>LMSans10-BoldOblique-Identity-H</vt:lpstr>
      <vt:lpstr>LMSans10-Oblique</vt:lpstr>
      <vt:lpstr>LMSans10-Oblique-Identity-H</vt:lpstr>
      <vt:lpstr>LMSans10-Regular</vt:lpstr>
      <vt:lpstr>LMSans10-Regular-Identity-H</vt:lpstr>
      <vt:lpstr>LMSans12-Oblique</vt:lpstr>
      <vt:lpstr>LMSans12-Regular</vt:lpstr>
      <vt:lpstr>LMSans8-Oblique-Identity-H</vt:lpstr>
      <vt:lpstr>LMSans8-Regular-Identity-H</vt:lpstr>
      <vt:lpstr>LMSans9-Oblique-Identity-H</vt:lpstr>
      <vt:lpstr>LMSans9-Regular</vt:lpstr>
      <vt:lpstr>LMSans9-Regular-Identity-H</vt:lpstr>
      <vt:lpstr>MSAM10</vt:lpstr>
      <vt:lpstr>Roboto</vt:lpstr>
      <vt:lpstr>Roboto </vt:lpstr>
      <vt:lpstr>Roboto Condensed</vt:lpstr>
      <vt:lpstr>Utopia-Regular</vt:lpstr>
      <vt:lpstr>Thème Office</vt:lpstr>
      <vt:lpstr>Mathématiques appliquées à l'informatique</vt:lpstr>
      <vt:lpstr>Complexité calculatoire</vt:lpstr>
      <vt:lpstr>Opération primitive</vt:lpstr>
      <vt:lpstr>Temps d’exécution</vt:lpstr>
      <vt:lpstr>Notions de cas</vt:lpstr>
      <vt:lpstr>Les instances</vt:lpstr>
      <vt:lpstr>Identifier le pire cas</vt:lpstr>
      <vt:lpstr>Calculer le nombre d’opérations primitives</vt:lpstr>
      <vt:lpstr>Lequel choisir ?</vt:lpstr>
      <vt:lpstr>Notation ϑ</vt:lpstr>
      <vt:lpstr>Présentation PowerPoint</vt:lpstr>
      <vt:lpstr>Notation ϑ</vt:lpstr>
      <vt:lpstr>Présentation PowerPoint</vt:lpstr>
      <vt:lpstr>D’autres notations</vt:lpstr>
      <vt:lpstr>Les boucles imbriquées</vt:lpstr>
      <vt:lpstr>Présentation PowerPoint</vt:lpstr>
      <vt:lpstr>La complexité</vt:lpstr>
      <vt:lpstr>Présentation PowerPoint</vt:lpstr>
      <vt:lpstr>Exercices</vt:lpstr>
      <vt:lpstr>Tri à bulles</vt:lpstr>
      <vt:lpstr>Tri par insertion</vt:lpstr>
      <vt:lpstr>Présentation PowerPoint</vt:lpstr>
      <vt:lpstr>La récurrence</vt:lpstr>
      <vt:lpstr>Les tours de Hanoï</vt:lpstr>
      <vt:lpstr>Les tours de Hanoï</vt:lpstr>
      <vt:lpstr>Et plus grand ?</vt:lpstr>
      <vt:lpstr>Pour n disques</vt:lpstr>
      <vt:lpstr>Récurrence</vt:lpstr>
      <vt:lpstr>Application et vérifications</vt:lpstr>
      <vt:lpstr>Récurrence</vt:lpstr>
      <vt:lpstr>Récurrence</vt:lpstr>
      <vt:lpstr>Induction</vt:lpstr>
      <vt:lpstr>Tours d’Hanoï</vt:lpstr>
      <vt:lpstr>Tours d’Hanoï</vt:lpstr>
      <vt:lpstr>Les preuves</vt:lpstr>
      <vt:lpstr>La démonstration</vt:lpstr>
      <vt:lpstr>D’autres exemples</vt:lpstr>
      <vt:lpstr>Conclusion</vt:lpstr>
      <vt:lpstr>Les axiomes</vt:lpstr>
      <vt:lpstr>Preuve par induction</vt:lpstr>
      <vt:lpstr>Exemple</vt:lpstr>
      <vt:lpstr>Exemple</vt:lpstr>
      <vt:lpstr>Induction</vt:lpstr>
      <vt:lpstr>Induction</vt:lpstr>
      <vt:lpstr>Induction</vt:lpstr>
      <vt:lpstr>2ème exemple</vt:lpstr>
      <vt:lpstr>Présentation PowerPoint</vt:lpstr>
      <vt:lpstr>Présentation PowerPoint</vt:lpstr>
      <vt:lpstr>Preuve par l’absurde</vt:lpstr>
      <vt:lpstr>Exemple</vt:lpstr>
      <vt:lpstr>Exemple</vt:lpstr>
      <vt:lpstr>Les preuves</vt:lpstr>
      <vt:lpstr>« Mauvaises preuves »</vt:lpstr>
      <vt:lpstr>Exercices</vt:lpstr>
      <vt:lpstr>Prochaine séance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DEPRETER Johan</dc:creator>
  <cp:lastModifiedBy>enric presti</cp:lastModifiedBy>
  <cp:revision>83</cp:revision>
  <dcterms:created xsi:type="dcterms:W3CDTF">2022-01-27T22:00:53Z</dcterms:created>
  <dcterms:modified xsi:type="dcterms:W3CDTF">2026-02-17T10:46:56Z</dcterms:modified>
</cp:coreProperties>
</file>